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61" r:id="rId4"/>
    <p:sldId id="272" r:id="rId5"/>
    <p:sldId id="262" r:id="rId6"/>
    <p:sldId id="259" r:id="rId7"/>
    <p:sldId id="273" r:id="rId8"/>
    <p:sldId id="274" r:id="rId9"/>
    <p:sldId id="275" r:id="rId10"/>
    <p:sldId id="276" r:id="rId11"/>
    <p:sldId id="277" r:id="rId12"/>
    <p:sldId id="265" r:id="rId13"/>
    <p:sldId id="278" r:id="rId14"/>
    <p:sldId id="266" r:id="rId15"/>
    <p:sldId id="267" r:id="rId16"/>
    <p:sldId id="268" r:id="rId17"/>
    <p:sldId id="269" r:id="rId18"/>
    <p:sldId id="279" r:id="rId19"/>
    <p:sldId id="270" r:id="rId20"/>
    <p:sldId id="280" r:id="rId21"/>
    <p:sldId id="271" r:id="rId22"/>
    <p:sldId id="281" r:id="rId23"/>
    <p:sldId id="260" r:id="rId2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60" y="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B5F32A-E23E-4205-80BF-AF575283A82C}" type="datetimeFigureOut">
              <a:rPr kumimoji="1" lang="ja-JP" altLang="en-US" smtClean="0"/>
              <a:t>2016/1/15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37C3D9-C0B4-439C-8A6A-796B9F8A28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1806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7C3D9-C0B4-439C-8A6A-796B9F8A28F4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9954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7C3D9-C0B4-439C-8A6A-796B9F8A28F4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1152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C8BF9-65A3-4DAF-9565-95EC7E593EBD}" type="datetimeFigureOut">
              <a:rPr kumimoji="1" lang="ja-JP" altLang="en-US" smtClean="0"/>
              <a:t>2016/1/15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D05D5-E964-4B47-9114-C4F71869E77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3336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C8BF9-65A3-4DAF-9565-95EC7E593EBD}" type="datetimeFigureOut">
              <a:rPr kumimoji="1" lang="ja-JP" altLang="en-US" smtClean="0"/>
              <a:t>2016/1/15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D05D5-E964-4B47-9114-C4F71869E77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3140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C8BF9-65A3-4DAF-9565-95EC7E593EBD}" type="datetimeFigureOut">
              <a:rPr kumimoji="1" lang="ja-JP" altLang="en-US" smtClean="0"/>
              <a:t>2016/1/15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D05D5-E964-4B47-9114-C4F71869E77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7058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C8BF9-65A3-4DAF-9565-95EC7E593EBD}" type="datetimeFigureOut">
              <a:rPr kumimoji="1" lang="ja-JP" altLang="en-US" smtClean="0"/>
              <a:t>2016/1/15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D05D5-E964-4B47-9114-C4F71869E77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8712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C8BF9-65A3-4DAF-9565-95EC7E593EBD}" type="datetimeFigureOut">
              <a:rPr kumimoji="1" lang="ja-JP" altLang="en-US" smtClean="0"/>
              <a:t>2016/1/15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D05D5-E964-4B47-9114-C4F71869E77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0149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C8BF9-65A3-4DAF-9565-95EC7E593EBD}" type="datetimeFigureOut">
              <a:rPr kumimoji="1" lang="ja-JP" altLang="en-US" smtClean="0"/>
              <a:t>2016/1/15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D05D5-E964-4B47-9114-C4F71869E77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7759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C8BF9-65A3-4DAF-9565-95EC7E593EBD}" type="datetimeFigureOut">
              <a:rPr kumimoji="1" lang="ja-JP" altLang="en-US" smtClean="0"/>
              <a:t>2016/1/15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D05D5-E964-4B47-9114-C4F71869E77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9600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C8BF9-65A3-4DAF-9565-95EC7E593EBD}" type="datetimeFigureOut">
              <a:rPr kumimoji="1" lang="ja-JP" altLang="en-US" smtClean="0"/>
              <a:t>2016/1/15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D05D5-E964-4B47-9114-C4F71869E77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8003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C8BF9-65A3-4DAF-9565-95EC7E593EBD}" type="datetimeFigureOut">
              <a:rPr kumimoji="1" lang="ja-JP" altLang="en-US" smtClean="0"/>
              <a:t>2016/1/15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D05D5-E964-4B47-9114-C4F71869E77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3163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C8BF9-65A3-4DAF-9565-95EC7E593EBD}" type="datetimeFigureOut">
              <a:rPr kumimoji="1" lang="ja-JP" altLang="en-US" smtClean="0"/>
              <a:t>2016/1/15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D05D5-E964-4B47-9114-C4F71869E77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6461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C8BF9-65A3-4DAF-9565-95EC7E593EBD}" type="datetimeFigureOut">
              <a:rPr kumimoji="1" lang="ja-JP" altLang="en-US" smtClean="0"/>
              <a:t>2016/1/15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D05D5-E964-4B47-9114-C4F71869E77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9797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AC8BF9-65A3-4DAF-9565-95EC7E593EBD}" type="datetimeFigureOut">
              <a:rPr kumimoji="1" lang="ja-JP" altLang="en-US" smtClean="0"/>
              <a:t>2016/1/15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CD05D5-E964-4B47-9114-C4F71869E77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397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.png"/><Relationship Id="rId18" Type="http://schemas.openxmlformats.org/officeDocument/2006/relationships/image" Target="../media/image10.png"/><Relationship Id="rId3" Type="http://schemas.openxmlformats.org/officeDocument/2006/relationships/image" Target="../media/image75.png"/><Relationship Id="rId7" Type="http://schemas.openxmlformats.org/officeDocument/2006/relationships/image" Target="../media/image6.png"/><Relationship Id="rId12" Type="http://schemas.openxmlformats.org/officeDocument/2006/relationships/image" Target="../media/image19.png"/><Relationship Id="rId17" Type="http://schemas.openxmlformats.org/officeDocument/2006/relationships/image" Target="../media/image9.png"/><Relationship Id="rId2" Type="http://schemas.openxmlformats.org/officeDocument/2006/relationships/image" Target="../media/image3.png"/><Relationship Id="rId16" Type="http://schemas.openxmlformats.org/officeDocument/2006/relationships/image" Target="../media/image8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5" Type="http://schemas.openxmlformats.org/officeDocument/2006/relationships/image" Target="../media/image15.png"/><Relationship Id="rId10" Type="http://schemas.openxmlformats.org/officeDocument/2006/relationships/image" Target="../media/image17.png"/><Relationship Id="rId19" Type="http://schemas.openxmlformats.org/officeDocument/2006/relationships/image" Target="../media/image11.png"/><Relationship Id="rId4" Type="http://schemas.openxmlformats.org/officeDocument/2006/relationships/image" Target="../media/image76.png"/><Relationship Id="rId9" Type="http://schemas.openxmlformats.org/officeDocument/2006/relationships/image" Target="../media/image16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/>
              <a:t>音声認識システ</a:t>
            </a:r>
            <a:r>
              <a:rPr lang="ja-JP" altLang="en-US" dirty="0" smtClean="0"/>
              <a:t>ムまとめ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8343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912" y="91626"/>
            <a:ext cx="3795314" cy="365646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58830"/>
          <a:stretch/>
        </p:blipFill>
        <p:spPr>
          <a:xfrm>
            <a:off x="108463" y="39239"/>
            <a:ext cx="3744400" cy="20364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t="3831"/>
          <a:stretch/>
        </p:blipFill>
        <p:spPr>
          <a:xfrm>
            <a:off x="107006" y="242887"/>
            <a:ext cx="3745857" cy="5368130"/>
          </a:xfrm>
          <a:prstGeom prst="rect">
            <a:avLst/>
          </a:prstGeom>
        </p:spPr>
      </p:pic>
      <p:cxnSp>
        <p:nvCxnSpPr>
          <p:cNvPr id="7" name="直線コネクタ 6"/>
          <p:cNvCxnSpPr/>
          <p:nvPr/>
        </p:nvCxnSpPr>
        <p:spPr>
          <a:xfrm flipH="1">
            <a:off x="3935716" y="28690"/>
            <a:ext cx="0" cy="676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1864720" y="1490939"/>
            <a:ext cx="252000" cy="9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3236320" y="393720"/>
            <a:ext cx="90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37705" y="561752"/>
            <a:ext cx="90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223981" y="3942952"/>
            <a:ext cx="360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990720" y="4329813"/>
            <a:ext cx="540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5"/>
          <a:srcRect l="35892" t="90976" r="35080" b="557"/>
          <a:stretch/>
        </p:blipFill>
        <p:spPr>
          <a:xfrm>
            <a:off x="67181" y="5080247"/>
            <a:ext cx="1141047" cy="164123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4" name="正方形/長方形 13"/>
          <p:cNvSpPr/>
          <p:nvPr/>
        </p:nvSpPr>
        <p:spPr>
          <a:xfrm>
            <a:off x="1428050" y="5072185"/>
            <a:ext cx="1116000" cy="1800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矢印コネクタ 2"/>
          <p:cNvCxnSpPr>
            <a:stCxn id="13" idx="3"/>
            <a:endCxn id="14" idx="1"/>
          </p:cNvCxnSpPr>
          <p:nvPr/>
        </p:nvCxnSpPr>
        <p:spPr>
          <a:xfrm flipV="1">
            <a:off x="1208228" y="5162185"/>
            <a:ext cx="219822" cy="1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6"/>
          <a:srcRect t="7994" b="41699"/>
          <a:stretch/>
        </p:blipFill>
        <p:spPr>
          <a:xfrm>
            <a:off x="4012912" y="4205429"/>
            <a:ext cx="3795314" cy="2077882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6" name="正方形/長方形 15"/>
          <p:cNvSpPr/>
          <p:nvPr/>
        </p:nvSpPr>
        <p:spPr>
          <a:xfrm>
            <a:off x="1864720" y="5289530"/>
            <a:ext cx="396000" cy="1440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8" name="直線矢印コネクタ 17"/>
          <p:cNvCxnSpPr>
            <a:stCxn id="15" idx="1"/>
            <a:endCxn id="16" idx="3"/>
          </p:cNvCxnSpPr>
          <p:nvPr/>
        </p:nvCxnSpPr>
        <p:spPr>
          <a:xfrm flipH="1">
            <a:off x="2260720" y="5244370"/>
            <a:ext cx="1752192" cy="11716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3930058" y="3955061"/>
            <a:ext cx="37399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/>
              <a:t>ラグランジュの未定乗数法のクダリ。</a:t>
            </a:r>
            <a:r>
              <a:rPr kumimoji="1" lang="en-US" altLang="ja-JP" sz="1050" dirty="0" smtClean="0"/>
              <a:t>|w|</a:t>
            </a:r>
            <a:r>
              <a:rPr kumimoji="1" lang="ja-JP" altLang="en-US" sz="1050" dirty="0" smtClean="0"/>
              <a:t>を最小にするってところ。</a:t>
            </a:r>
            <a:endParaRPr kumimoji="1" lang="ja-JP" altLang="en-US" sz="1050" dirty="0"/>
          </a:p>
        </p:txBody>
      </p:sp>
      <p:sp>
        <p:nvSpPr>
          <p:cNvPr id="23" name="正方形/長方形 22"/>
          <p:cNvSpPr/>
          <p:nvPr/>
        </p:nvSpPr>
        <p:spPr>
          <a:xfrm>
            <a:off x="5980472" y="170886"/>
            <a:ext cx="504000" cy="2228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4503404" y="871416"/>
            <a:ext cx="420288" cy="168031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矢印コネクタ 27"/>
          <p:cNvCxnSpPr>
            <a:endCxn id="26" idx="2"/>
          </p:cNvCxnSpPr>
          <p:nvPr/>
        </p:nvCxnSpPr>
        <p:spPr>
          <a:xfrm flipV="1">
            <a:off x="4071815" y="1039447"/>
            <a:ext cx="641733" cy="31659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5130202" y="2168859"/>
            <a:ext cx="288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4530620" y="2503982"/>
            <a:ext cx="684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4622084" y="3015324"/>
            <a:ext cx="882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6916018" y="1842171"/>
            <a:ext cx="396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6977833" y="1519002"/>
            <a:ext cx="108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727705" y="2975291"/>
            <a:ext cx="90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8340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912" y="91626"/>
            <a:ext cx="3795314" cy="365646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58830"/>
          <a:stretch/>
        </p:blipFill>
        <p:spPr>
          <a:xfrm>
            <a:off x="108463" y="39239"/>
            <a:ext cx="3744400" cy="20364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t="3831"/>
          <a:stretch/>
        </p:blipFill>
        <p:spPr>
          <a:xfrm>
            <a:off x="107006" y="242887"/>
            <a:ext cx="3745857" cy="5368130"/>
          </a:xfrm>
          <a:prstGeom prst="rect">
            <a:avLst/>
          </a:prstGeom>
        </p:spPr>
      </p:pic>
      <p:cxnSp>
        <p:nvCxnSpPr>
          <p:cNvPr id="7" name="直線コネクタ 6"/>
          <p:cNvCxnSpPr/>
          <p:nvPr/>
        </p:nvCxnSpPr>
        <p:spPr>
          <a:xfrm flipH="1">
            <a:off x="3935716" y="28690"/>
            <a:ext cx="0" cy="676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/>
          <a:srcRect l="35892" t="90976" r="35080" b="557"/>
          <a:stretch/>
        </p:blipFill>
        <p:spPr>
          <a:xfrm>
            <a:off x="67181" y="5080247"/>
            <a:ext cx="1141047" cy="164123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9" name="正方形/長方形 8"/>
          <p:cNvSpPr/>
          <p:nvPr/>
        </p:nvSpPr>
        <p:spPr>
          <a:xfrm>
            <a:off x="1428050" y="5072185"/>
            <a:ext cx="1116000" cy="1800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矢印コネクタ 9"/>
          <p:cNvCxnSpPr>
            <a:stCxn id="8" idx="3"/>
            <a:endCxn id="9" idx="1"/>
          </p:cNvCxnSpPr>
          <p:nvPr/>
        </p:nvCxnSpPr>
        <p:spPr>
          <a:xfrm flipV="1">
            <a:off x="1208228" y="5162185"/>
            <a:ext cx="219822" cy="1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6"/>
          <a:srcRect t="7994" b="41699"/>
          <a:stretch/>
        </p:blipFill>
        <p:spPr>
          <a:xfrm>
            <a:off x="4012912" y="4205429"/>
            <a:ext cx="3795314" cy="2077882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2" name="正方形/長方形 11"/>
          <p:cNvSpPr/>
          <p:nvPr/>
        </p:nvSpPr>
        <p:spPr>
          <a:xfrm>
            <a:off x="1864720" y="5289530"/>
            <a:ext cx="396000" cy="1440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矢印コネクタ 12"/>
          <p:cNvCxnSpPr>
            <a:stCxn id="11" idx="1"/>
            <a:endCxn id="12" idx="3"/>
          </p:cNvCxnSpPr>
          <p:nvPr/>
        </p:nvCxnSpPr>
        <p:spPr>
          <a:xfrm flipH="1">
            <a:off x="2260720" y="5244370"/>
            <a:ext cx="1752192" cy="11716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4503404" y="871416"/>
            <a:ext cx="420288" cy="168031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矢印コネクタ 14"/>
          <p:cNvCxnSpPr>
            <a:endCxn id="14" idx="2"/>
          </p:cNvCxnSpPr>
          <p:nvPr/>
        </p:nvCxnSpPr>
        <p:spPr>
          <a:xfrm flipV="1">
            <a:off x="4071815" y="1039447"/>
            <a:ext cx="641733" cy="31659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3930058" y="3955061"/>
            <a:ext cx="37399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/>
              <a:t>ラグランジュの未定乗数法のクダリ。</a:t>
            </a:r>
            <a:r>
              <a:rPr kumimoji="1" lang="en-US" altLang="ja-JP" sz="1050" dirty="0" smtClean="0"/>
              <a:t>|w|</a:t>
            </a:r>
            <a:r>
              <a:rPr kumimoji="1" lang="ja-JP" altLang="en-US" sz="1050" dirty="0" smtClean="0"/>
              <a:t>を最小にするってところ。</a:t>
            </a:r>
            <a:endParaRPr kumimoji="1" lang="ja-JP" altLang="en-US" sz="1050" dirty="0"/>
          </a:p>
        </p:txBody>
      </p:sp>
      <p:sp>
        <p:nvSpPr>
          <p:cNvPr id="17" name="正方形/長方形 16"/>
          <p:cNvSpPr/>
          <p:nvPr/>
        </p:nvSpPr>
        <p:spPr>
          <a:xfrm>
            <a:off x="3236320" y="393720"/>
            <a:ext cx="90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37705" y="561752"/>
            <a:ext cx="90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223981" y="3942952"/>
            <a:ext cx="360000" cy="144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990720" y="4329813"/>
            <a:ext cx="540000" cy="144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980472" y="170886"/>
            <a:ext cx="504000" cy="22283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130202" y="2168859"/>
            <a:ext cx="288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530620" y="2503982"/>
            <a:ext cx="684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622084" y="3015324"/>
            <a:ext cx="882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916018" y="1842171"/>
            <a:ext cx="396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6977833" y="1519002"/>
            <a:ext cx="108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727705" y="2975291"/>
            <a:ext cx="90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9666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" y="641225"/>
            <a:ext cx="4269009" cy="197131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" y="2612541"/>
            <a:ext cx="4167188" cy="159110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9" y="4241848"/>
            <a:ext cx="4167188" cy="122788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1095" y="0"/>
            <a:ext cx="3847337" cy="187265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/>
          <a:srcRect b="58071"/>
          <a:stretch/>
        </p:blipFill>
        <p:spPr>
          <a:xfrm>
            <a:off x="4371664" y="1890714"/>
            <a:ext cx="3847337" cy="128111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6563" y="666152"/>
            <a:ext cx="3847338" cy="2125698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/>
          <a:srcRect t="80049"/>
          <a:stretch/>
        </p:blipFill>
        <p:spPr>
          <a:xfrm>
            <a:off x="8306563" y="19047"/>
            <a:ext cx="3847337" cy="609601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1664" y="3171825"/>
            <a:ext cx="3847337" cy="2560537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6"/>
          <a:srcRect t="41307" b="22165"/>
          <a:stretch/>
        </p:blipFill>
        <p:spPr>
          <a:xfrm>
            <a:off x="4337564" y="5732362"/>
            <a:ext cx="3847337" cy="1116113"/>
          </a:xfrm>
          <a:prstGeom prst="rect">
            <a:avLst/>
          </a:prstGeom>
        </p:spPr>
      </p:pic>
      <p:cxnSp>
        <p:nvCxnSpPr>
          <p:cNvPr id="13" name="直線コネクタ 12"/>
          <p:cNvCxnSpPr/>
          <p:nvPr/>
        </p:nvCxnSpPr>
        <p:spPr>
          <a:xfrm flipH="1">
            <a:off x="4238713" y="80475"/>
            <a:ext cx="0" cy="676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 flipH="1">
            <a:off x="8266349" y="80475"/>
            <a:ext cx="0" cy="676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ボックス 1"/>
          <p:cNvSpPr txBox="1"/>
          <p:nvPr/>
        </p:nvSpPr>
        <p:spPr>
          <a:xfrm>
            <a:off x="28428" y="19047"/>
            <a:ext cx="3715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ニューラルネットワーク</a:t>
            </a:r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1852192" y="2441460"/>
            <a:ext cx="180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2551668" y="1042357"/>
            <a:ext cx="180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289483" y="4076379"/>
            <a:ext cx="828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52345" y="4234033"/>
            <a:ext cx="972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6224296" y="1744920"/>
            <a:ext cx="180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884696" y="1479197"/>
            <a:ext cx="180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935127" y="1551945"/>
            <a:ext cx="180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611159" y="2064256"/>
            <a:ext cx="198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374059" y="2072071"/>
            <a:ext cx="216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7488120" y="1897272"/>
            <a:ext cx="216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987636" y="2504541"/>
            <a:ext cx="198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6355235" y="6440469"/>
            <a:ext cx="792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6508588" y="6440469"/>
            <a:ext cx="54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9943450" y="92302"/>
            <a:ext cx="54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四角形吹き出し 29"/>
          <p:cNvSpPr/>
          <p:nvPr/>
        </p:nvSpPr>
        <p:spPr>
          <a:xfrm>
            <a:off x="6974696" y="6250812"/>
            <a:ext cx="484088" cy="298863"/>
          </a:xfrm>
          <a:prstGeom prst="wedgeRectCallout">
            <a:avLst>
              <a:gd name="adj1" fmla="val -149797"/>
              <a:gd name="adj2" fmla="val -1323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700" dirty="0" smtClean="0"/>
              <a:t>前時刻</a:t>
            </a:r>
            <a:endParaRPr lang="en-US" altLang="ja-JP" sz="700" dirty="0" smtClean="0"/>
          </a:p>
          <a:p>
            <a:pPr algn="ctr"/>
            <a:r>
              <a:rPr lang="ja-JP" altLang="en-US" sz="700" dirty="0" smtClean="0"/>
              <a:t>の重み</a:t>
            </a:r>
            <a:endParaRPr kumimoji="1" lang="ja-JP" altLang="en-US" sz="700" dirty="0"/>
          </a:p>
        </p:txBody>
      </p:sp>
      <p:sp>
        <p:nvSpPr>
          <p:cNvPr id="31" name="四角形吹き出し 30"/>
          <p:cNvSpPr/>
          <p:nvPr/>
        </p:nvSpPr>
        <p:spPr>
          <a:xfrm>
            <a:off x="9102531" y="38094"/>
            <a:ext cx="484088" cy="298863"/>
          </a:xfrm>
          <a:prstGeom prst="wedgeRectCallout">
            <a:avLst>
              <a:gd name="adj1" fmla="val 106901"/>
              <a:gd name="adj2" fmla="val -6553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700" dirty="0"/>
              <a:t>次</a:t>
            </a:r>
            <a:r>
              <a:rPr lang="ja-JP" altLang="en-US" sz="700" dirty="0" smtClean="0"/>
              <a:t>時刻</a:t>
            </a:r>
            <a:endParaRPr lang="en-US" altLang="ja-JP" sz="700" dirty="0" smtClean="0"/>
          </a:p>
          <a:p>
            <a:pPr algn="ctr"/>
            <a:r>
              <a:rPr lang="ja-JP" altLang="en-US" sz="700" dirty="0" smtClean="0"/>
              <a:t>の重み</a:t>
            </a:r>
            <a:endParaRPr kumimoji="1" lang="ja-JP" altLang="en-US" sz="700" dirty="0"/>
          </a:p>
        </p:txBody>
      </p:sp>
      <p:sp>
        <p:nvSpPr>
          <p:cNvPr id="33" name="正方形/長方形 32"/>
          <p:cNvSpPr/>
          <p:nvPr/>
        </p:nvSpPr>
        <p:spPr>
          <a:xfrm>
            <a:off x="11643297" y="675903"/>
            <a:ext cx="54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0498343" y="1025913"/>
            <a:ext cx="54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0506158" y="2441460"/>
            <a:ext cx="612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0181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" y="641225"/>
            <a:ext cx="4269009" cy="197131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" y="2612541"/>
            <a:ext cx="4167188" cy="159110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9" y="4241848"/>
            <a:ext cx="4167188" cy="122788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1095" y="0"/>
            <a:ext cx="3847337" cy="187265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/>
          <a:srcRect b="58071"/>
          <a:stretch/>
        </p:blipFill>
        <p:spPr>
          <a:xfrm>
            <a:off x="4371664" y="1890714"/>
            <a:ext cx="3847337" cy="128111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6563" y="666152"/>
            <a:ext cx="3847338" cy="2125698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/>
          <a:srcRect t="80049"/>
          <a:stretch/>
        </p:blipFill>
        <p:spPr>
          <a:xfrm>
            <a:off x="8306563" y="19047"/>
            <a:ext cx="3847337" cy="609601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1664" y="3171825"/>
            <a:ext cx="3847337" cy="2560537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6"/>
          <a:srcRect t="41307" b="22165"/>
          <a:stretch/>
        </p:blipFill>
        <p:spPr>
          <a:xfrm>
            <a:off x="4337564" y="5732362"/>
            <a:ext cx="3847337" cy="1116113"/>
          </a:xfrm>
          <a:prstGeom prst="rect">
            <a:avLst/>
          </a:prstGeom>
        </p:spPr>
      </p:pic>
      <p:cxnSp>
        <p:nvCxnSpPr>
          <p:cNvPr id="13" name="直線コネクタ 12"/>
          <p:cNvCxnSpPr/>
          <p:nvPr/>
        </p:nvCxnSpPr>
        <p:spPr>
          <a:xfrm flipH="1">
            <a:off x="4238713" y="80475"/>
            <a:ext cx="0" cy="676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 flipH="1">
            <a:off x="8266349" y="80475"/>
            <a:ext cx="0" cy="676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28428" y="19047"/>
            <a:ext cx="3715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ニューラルネットワーク</a:t>
            </a:r>
            <a:endParaRPr kumimoji="1" lang="ja-JP" altLang="en-US" dirty="0"/>
          </a:p>
        </p:txBody>
      </p:sp>
      <p:cxnSp>
        <p:nvCxnSpPr>
          <p:cNvPr id="16" name="直線コネクタ 15"/>
          <p:cNvCxnSpPr/>
          <p:nvPr/>
        </p:nvCxnSpPr>
        <p:spPr>
          <a:xfrm flipH="1">
            <a:off x="4238713" y="80475"/>
            <a:ext cx="0" cy="676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 flipH="1">
            <a:off x="8266349" y="80475"/>
            <a:ext cx="0" cy="676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852192" y="2441460"/>
            <a:ext cx="180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551668" y="1042357"/>
            <a:ext cx="180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289483" y="4076379"/>
            <a:ext cx="828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52345" y="4234033"/>
            <a:ext cx="972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224296" y="1744920"/>
            <a:ext cx="180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6884696" y="1479197"/>
            <a:ext cx="180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935127" y="1551945"/>
            <a:ext cx="180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611159" y="2064256"/>
            <a:ext cx="198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374059" y="2072071"/>
            <a:ext cx="216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7488120" y="1897272"/>
            <a:ext cx="216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4987636" y="2504541"/>
            <a:ext cx="198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355235" y="6440469"/>
            <a:ext cx="792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6508588" y="6440469"/>
            <a:ext cx="54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9943450" y="92302"/>
            <a:ext cx="54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四角形吹き出し 31"/>
          <p:cNvSpPr/>
          <p:nvPr/>
        </p:nvSpPr>
        <p:spPr>
          <a:xfrm>
            <a:off x="6974696" y="6250812"/>
            <a:ext cx="484088" cy="298863"/>
          </a:xfrm>
          <a:prstGeom prst="wedgeRectCallout">
            <a:avLst>
              <a:gd name="adj1" fmla="val -149797"/>
              <a:gd name="adj2" fmla="val -1323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700" dirty="0" smtClean="0"/>
              <a:t>前時刻</a:t>
            </a:r>
            <a:endParaRPr lang="en-US" altLang="ja-JP" sz="700" dirty="0" smtClean="0"/>
          </a:p>
          <a:p>
            <a:pPr algn="ctr"/>
            <a:r>
              <a:rPr lang="ja-JP" altLang="en-US" sz="700" dirty="0" smtClean="0"/>
              <a:t>の重み</a:t>
            </a:r>
            <a:endParaRPr kumimoji="1" lang="ja-JP" altLang="en-US" sz="700" dirty="0"/>
          </a:p>
        </p:txBody>
      </p:sp>
      <p:sp>
        <p:nvSpPr>
          <p:cNvPr id="33" name="四角形吹き出し 32"/>
          <p:cNvSpPr/>
          <p:nvPr/>
        </p:nvSpPr>
        <p:spPr>
          <a:xfrm>
            <a:off x="9102531" y="38094"/>
            <a:ext cx="484088" cy="298863"/>
          </a:xfrm>
          <a:prstGeom prst="wedgeRectCallout">
            <a:avLst>
              <a:gd name="adj1" fmla="val 106901"/>
              <a:gd name="adj2" fmla="val -6553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700" dirty="0"/>
              <a:t>次</a:t>
            </a:r>
            <a:r>
              <a:rPr lang="ja-JP" altLang="en-US" sz="700" dirty="0" smtClean="0"/>
              <a:t>時刻</a:t>
            </a:r>
            <a:endParaRPr lang="en-US" altLang="ja-JP" sz="700" dirty="0" smtClean="0"/>
          </a:p>
          <a:p>
            <a:pPr algn="ctr"/>
            <a:r>
              <a:rPr lang="ja-JP" altLang="en-US" sz="700" dirty="0" smtClean="0"/>
              <a:t>の重み</a:t>
            </a:r>
            <a:endParaRPr kumimoji="1" lang="ja-JP" altLang="en-US" sz="700" dirty="0"/>
          </a:p>
        </p:txBody>
      </p:sp>
      <p:sp>
        <p:nvSpPr>
          <p:cNvPr id="34" name="正方形/長方形 33"/>
          <p:cNvSpPr/>
          <p:nvPr/>
        </p:nvSpPr>
        <p:spPr>
          <a:xfrm>
            <a:off x="11643297" y="675903"/>
            <a:ext cx="54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0498343" y="1025913"/>
            <a:ext cx="54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0506158" y="2441460"/>
            <a:ext cx="612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689524" y="3762239"/>
            <a:ext cx="461665" cy="3946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ja-JP" dirty="0"/>
              <a:t>…</a:t>
            </a:r>
            <a:endParaRPr kumimoji="1" lang="ja-JP" altLang="en-US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7685978" y="4461167"/>
            <a:ext cx="461665" cy="3946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ja-JP" dirty="0"/>
              <a:t>…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7650989" y="3427189"/>
            <a:ext cx="3917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ja-JP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0p</a:t>
            </a:r>
            <a:endParaRPr lang="ja-JP" altLang="en-US" sz="1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7641467" y="4048939"/>
            <a:ext cx="3917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ja-JP" sz="7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kp</a:t>
            </a:r>
            <a:endParaRPr lang="ja-JP" altLang="en-US" sz="1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正方形/長方形 41"/>
          <p:cNvSpPr/>
          <p:nvPr/>
        </p:nvSpPr>
        <p:spPr>
          <a:xfrm>
            <a:off x="7650989" y="4809811"/>
            <a:ext cx="3917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ja-JP" sz="7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np</a:t>
            </a:r>
            <a:endParaRPr lang="ja-JP" altLang="en-US" sz="1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723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1" y="42092"/>
            <a:ext cx="3862007" cy="110090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2" y="1143000"/>
            <a:ext cx="3875922" cy="4343400"/>
          </a:xfrm>
          <a:prstGeom prst="rect">
            <a:avLst/>
          </a:prstGeom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86400"/>
            <a:ext cx="3923922" cy="120967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1301" y="85726"/>
            <a:ext cx="4061293" cy="379095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9880" y="40982"/>
            <a:ext cx="3786519" cy="2012497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6894" y="2131531"/>
            <a:ext cx="3786519" cy="1650686"/>
          </a:xfrm>
          <a:prstGeom prst="rect">
            <a:avLst/>
          </a:prstGeom>
        </p:spPr>
      </p:pic>
      <p:cxnSp>
        <p:nvCxnSpPr>
          <p:cNvPr id="10" name="直線コネクタ 9"/>
          <p:cNvCxnSpPr/>
          <p:nvPr/>
        </p:nvCxnSpPr>
        <p:spPr>
          <a:xfrm flipH="1">
            <a:off x="4054744" y="80475"/>
            <a:ext cx="0" cy="676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flipH="1">
            <a:off x="8179776" y="80475"/>
            <a:ext cx="0" cy="676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/>
          <p:cNvSpPr/>
          <p:nvPr/>
        </p:nvSpPr>
        <p:spPr>
          <a:xfrm>
            <a:off x="1233834" y="4376615"/>
            <a:ext cx="198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8"/>
          <a:srcRect t="63256" b="30350"/>
          <a:stretch/>
        </p:blipFill>
        <p:spPr>
          <a:xfrm>
            <a:off x="4133140" y="4102078"/>
            <a:ext cx="3847337" cy="1953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正方形/長方形 13"/>
          <p:cNvSpPr/>
          <p:nvPr/>
        </p:nvSpPr>
        <p:spPr>
          <a:xfrm>
            <a:off x="2213711" y="1480161"/>
            <a:ext cx="252000" cy="32400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2469662" y="1695938"/>
            <a:ext cx="1865030" cy="2399213"/>
          </a:xfrm>
          <a:custGeom>
            <a:avLst/>
            <a:gdLst>
              <a:gd name="connsiteX0" fmla="*/ 1852246 w 1865030"/>
              <a:gd name="connsiteY0" fmla="*/ 2672862 h 2672862"/>
              <a:gd name="connsiteX1" fmla="*/ 1852246 w 1865030"/>
              <a:gd name="connsiteY1" fmla="*/ 2500924 h 2672862"/>
              <a:gd name="connsiteX2" fmla="*/ 1719384 w 1865030"/>
              <a:gd name="connsiteY2" fmla="*/ 2391508 h 2672862"/>
              <a:gd name="connsiteX3" fmla="*/ 1609969 w 1865030"/>
              <a:gd name="connsiteY3" fmla="*/ 2196124 h 2672862"/>
              <a:gd name="connsiteX4" fmla="*/ 1594338 w 1865030"/>
              <a:gd name="connsiteY4" fmla="*/ 1312985 h 2672862"/>
              <a:gd name="connsiteX5" fmla="*/ 1539630 w 1865030"/>
              <a:gd name="connsiteY5" fmla="*/ 375139 h 2672862"/>
              <a:gd name="connsiteX6" fmla="*/ 1422400 w 1865030"/>
              <a:gd name="connsiteY6" fmla="*/ 132862 h 2672862"/>
              <a:gd name="connsiteX7" fmla="*/ 1180123 w 1865030"/>
              <a:gd name="connsiteY7" fmla="*/ 93785 h 2672862"/>
              <a:gd name="connsiteX8" fmla="*/ 742461 w 1865030"/>
              <a:gd name="connsiteY8" fmla="*/ 85970 h 2672862"/>
              <a:gd name="connsiteX9" fmla="*/ 0 w 1865030"/>
              <a:gd name="connsiteY9" fmla="*/ 0 h 2672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65030" h="2672862">
                <a:moveTo>
                  <a:pt x="1852246" y="2672862"/>
                </a:moveTo>
                <a:cubicBezTo>
                  <a:pt x="1863318" y="2610339"/>
                  <a:pt x="1874390" y="2547816"/>
                  <a:pt x="1852246" y="2500924"/>
                </a:cubicBezTo>
                <a:cubicBezTo>
                  <a:pt x="1830102" y="2454032"/>
                  <a:pt x="1759763" y="2442308"/>
                  <a:pt x="1719384" y="2391508"/>
                </a:cubicBezTo>
                <a:cubicBezTo>
                  <a:pt x="1679005" y="2340708"/>
                  <a:pt x="1630810" y="2375878"/>
                  <a:pt x="1609969" y="2196124"/>
                </a:cubicBezTo>
                <a:cubicBezTo>
                  <a:pt x="1589128" y="2016370"/>
                  <a:pt x="1606061" y="1616482"/>
                  <a:pt x="1594338" y="1312985"/>
                </a:cubicBezTo>
                <a:cubicBezTo>
                  <a:pt x="1582615" y="1009488"/>
                  <a:pt x="1568286" y="571826"/>
                  <a:pt x="1539630" y="375139"/>
                </a:cubicBezTo>
                <a:cubicBezTo>
                  <a:pt x="1510974" y="178452"/>
                  <a:pt x="1482318" y="179754"/>
                  <a:pt x="1422400" y="132862"/>
                </a:cubicBezTo>
                <a:cubicBezTo>
                  <a:pt x="1362482" y="85970"/>
                  <a:pt x="1293446" y="101600"/>
                  <a:pt x="1180123" y="93785"/>
                </a:cubicBezTo>
                <a:cubicBezTo>
                  <a:pt x="1066800" y="85970"/>
                  <a:pt x="939148" y="101601"/>
                  <a:pt x="742461" y="85970"/>
                </a:cubicBezTo>
                <a:cubicBezTo>
                  <a:pt x="545774" y="70339"/>
                  <a:pt x="272887" y="35169"/>
                  <a:pt x="0" y="0"/>
                </a:cubicBezTo>
              </a:path>
            </a:pathLst>
          </a:custGeom>
          <a:noFill/>
          <a:ln w="952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318242" y="3912039"/>
            <a:ext cx="5856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>
                <a:solidFill>
                  <a:schemeClr val="accent1"/>
                </a:solidFill>
              </a:rPr>
              <a:t>微分</a:t>
            </a:r>
            <a:r>
              <a:rPr lang="ja-JP" altLang="en-US" sz="800" dirty="0" smtClean="0">
                <a:solidFill>
                  <a:schemeClr val="accent1"/>
                </a:solidFill>
              </a:rPr>
              <a:t>する</a:t>
            </a:r>
            <a:endParaRPr kumimoji="1" lang="ja-JP" altLang="en-US" sz="800" dirty="0">
              <a:solidFill>
                <a:schemeClr val="accent1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1882865" y="1486489"/>
            <a:ext cx="252000" cy="3240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222464" y="2342275"/>
            <a:ext cx="252000" cy="3240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8" name="直線矢印コネクタ 17"/>
          <p:cNvCxnSpPr>
            <a:stCxn id="15" idx="2"/>
            <a:endCxn id="16" idx="0"/>
          </p:cNvCxnSpPr>
          <p:nvPr/>
        </p:nvCxnSpPr>
        <p:spPr>
          <a:xfrm flipH="1">
            <a:off x="1348464" y="1810489"/>
            <a:ext cx="660401" cy="53178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8"/>
          <a:srcRect t="81236" b="12322"/>
          <a:stretch/>
        </p:blipFill>
        <p:spPr>
          <a:xfrm>
            <a:off x="4133140" y="4328560"/>
            <a:ext cx="3847337" cy="19685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3" name="正方形/長方形 22"/>
          <p:cNvSpPr/>
          <p:nvPr/>
        </p:nvSpPr>
        <p:spPr>
          <a:xfrm>
            <a:off x="1609988" y="2329479"/>
            <a:ext cx="252000" cy="3240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552664" y="3227072"/>
            <a:ext cx="916998" cy="3240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409390" y="3830100"/>
            <a:ext cx="252000" cy="3240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矢印コネクタ 26"/>
          <p:cNvCxnSpPr>
            <a:stCxn id="23" idx="2"/>
            <a:endCxn id="24" idx="0"/>
          </p:cNvCxnSpPr>
          <p:nvPr/>
        </p:nvCxnSpPr>
        <p:spPr>
          <a:xfrm>
            <a:off x="1735988" y="2653479"/>
            <a:ext cx="275175" cy="57359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フリーフォーム 27"/>
          <p:cNvSpPr/>
          <p:nvPr/>
        </p:nvSpPr>
        <p:spPr>
          <a:xfrm>
            <a:off x="1308236" y="2672862"/>
            <a:ext cx="426779" cy="1156676"/>
          </a:xfrm>
          <a:custGeom>
            <a:avLst/>
            <a:gdLst>
              <a:gd name="connsiteX0" fmla="*/ 426779 w 426779"/>
              <a:gd name="connsiteY0" fmla="*/ 0 h 1156676"/>
              <a:gd name="connsiteX1" fmla="*/ 301733 w 426779"/>
              <a:gd name="connsiteY1" fmla="*/ 132861 h 1156676"/>
              <a:gd name="connsiteX2" fmla="*/ 28195 w 426779"/>
              <a:gd name="connsiteY2" fmla="*/ 515815 h 1156676"/>
              <a:gd name="connsiteX3" fmla="*/ 28195 w 426779"/>
              <a:gd name="connsiteY3" fmla="*/ 953476 h 1156676"/>
              <a:gd name="connsiteX4" fmla="*/ 200133 w 426779"/>
              <a:gd name="connsiteY4" fmla="*/ 1156676 h 1156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79" h="1156676">
                <a:moveTo>
                  <a:pt x="426779" y="0"/>
                </a:moveTo>
                <a:cubicBezTo>
                  <a:pt x="397471" y="23446"/>
                  <a:pt x="368164" y="46892"/>
                  <a:pt x="301733" y="132861"/>
                </a:cubicBezTo>
                <a:cubicBezTo>
                  <a:pt x="235302" y="218830"/>
                  <a:pt x="73785" y="379046"/>
                  <a:pt x="28195" y="515815"/>
                </a:cubicBezTo>
                <a:cubicBezTo>
                  <a:pt x="-17395" y="652584"/>
                  <a:pt x="-461" y="846666"/>
                  <a:pt x="28195" y="953476"/>
                </a:cubicBezTo>
                <a:cubicBezTo>
                  <a:pt x="56851" y="1060286"/>
                  <a:pt x="128492" y="1108481"/>
                  <a:pt x="200133" y="1156676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912786" y="2334726"/>
            <a:ext cx="252000" cy="32400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 29"/>
          <p:cNvSpPr/>
          <p:nvPr/>
        </p:nvSpPr>
        <p:spPr>
          <a:xfrm>
            <a:off x="2915138" y="2633785"/>
            <a:ext cx="1203818" cy="1795829"/>
          </a:xfrm>
          <a:custGeom>
            <a:avLst/>
            <a:gdLst>
              <a:gd name="connsiteX0" fmla="*/ 1250462 w 1250462"/>
              <a:gd name="connsiteY0" fmla="*/ 2243015 h 2243015"/>
              <a:gd name="connsiteX1" fmla="*/ 1133231 w 1250462"/>
              <a:gd name="connsiteY1" fmla="*/ 2188307 h 2243015"/>
              <a:gd name="connsiteX2" fmla="*/ 1094154 w 1250462"/>
              <a:gd name="connsiteY2" fmla="*/ 1969477 h 2243015"/>
              <a:gd name="connsiteX3" fmla="*/ 1062893 w 1250462"/>
              <a:gd name="connsiteY3" fmla="*/ 1000369 h 2243015"/>
              <a:gd name="connsiteX4" fmla="*/ 1078524 w 1250462"/>
              <a:gd name="connsiteY4" fmla="*/ 398584 h 2243015"/>
              <a:gd name="connsiteX5" fmla="*/ 875324 w 1250462"/>
              <a:gd name="connsiteY5" fmla="*/ 85969 h 2243015"/>
              <a:gd name="connsiteX6" fmla="*/ 265724 w 1250462"/>
              <a:gd name="connsiteY6" fmla="*/ 54707 h 2243015"/>
              <a:gd name="connsiteX7" fmla="*/ 0 w 1250462"/>
              <a:gd name="connsiteY7" fmla="*/ 0 h 224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0462" h="2243015">
                <a:moveTo>
                  <a:pt x="1250462" y="2243015"/>
                </a:moveTo>
                <a:cubicBezTo>
                  <a:pt x="1204872" y="2238456"/>
                  <a:pt x="1159282" y="2233897"/>
                  <a:pt x="1133231" y="2188307"/>
                </a:cubicBezTo>
                <a:cubicBezTo>
                  <a:pt x="1107180" y="2142717"/>
                  <a:pt x="1105877" y="2167467"/>
                  <a:pt x="1094154" y="1969477"/>
                </a:cubicBezTo>
                <a:cubicBezTo>
                  <a:pt x="1082431" y="1771487"/>
                  <a:pt x="1065498" y="1262184"/>
                  <a:pt x="1062893" y="1000369"/>
                </a:cubicBezTo>
                <a:cubicBezTo>
                  <a:pt x="1060288" y="738553"/>
                  <a:pt x="1109785" y="550984"/>
                  <a:pt x="1078524" y="398584"/>
                </a:cubicBezTo>
                <a:cubicBezTo>
                  <a:pt x="1047263" y="246184"/>
                  <a:pt x="1010791" y="143282"/>
                  <a:pt x="875324" y="85969"/>
                </a:cubicBezTo>
                <a:cubicBezTo>
                  <a:pt x="739857" y="28656"/>
                  <a:pt x="411611" y="69035"/>
                  <a:pt x="265724" y="54707"/>
                </a:cubicBezTo>
                <a:cubicBezTo>
                  <a:pt x="119837" y="40379"/>
                  <a:pt x="59918" y="20189"/>
                  <a:pt x="0" y="0"/>
                </a:cubicBezTo>
              </a:path>
            </a:pathLst>
          </a:custGeom>
          <a:noFill/>
          <a:ln w="952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フリーフォーム 30"/>
          <p:cNvSpPr/>
          <p:nvPr/>
        </p:nvSpPr>
        <p:spPr>
          <a:xfrm>
            <a:off x="2157046" y="2649416"/>
            <a:ext cx="1094154" cy="79280"/>
          </a:xfrm>
          <a:custGeom>
            <a:avLst/>
            <a:gdLst>
              <a:gd name="connsiteX0" fmla="*/ 1094154 w 1094154"/>
              <a:gd name="connsiteY0" fmla="*/ 39077 h 79280"/>
              <a:gd name="connsiteX1" fmla="*/ 703385 w 1094154"/>
              <a:gd name="connsiteY1" fmla="*/ 78154 h 79280"/>
              <a:gd name="connsiteX2" fmla="*/ 375139 w 1094154"/>
              <a:gd name="connsiteY2" fmla="*/ 62523 h 79280"/>
              <a:gd name="connsiteX3" fmla="*/ 0 w 1094154"/>
              <a:gd name="connsiteY3" fmla="*/ 0 h 7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4154" h="79280">
                <a:moveTo>
                  <a:pt x="1094154" y="39077"/>
                </a:moveTo>
                <a:cubicBezTo>
                  <a:pt x="958687" y="56661"/>
                  <a:pt x="823221" y="74246"/>
                  <a:pt x="703385" y="78154"/>
                </a:cubicBezTo>
                <a:cubicBezTo>
                  <a:pt x="583549" y="82062"/>
                  <a:pt x="492370" y="75549"/>
                  <a:pt x="375139" y="62523"/>
                </a:cubicBezTo>
                <a:cubicBezTo>
                  <a:pt x="257908" y="49497"/>
                  <a:pt x="128954" y="24748"/>
                  <a:pt x="0" y="0"/>
                </a:cubicBezTo>
              </a:path>
            </a:pathLst>
          </a:custGeom>
          <a:noFill/>
          <a:ln w="952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625583" y="2342275"/>
            <a:ext cx="400929" cy="29151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5" name="直線矢印コネクタ 34"/>
          <p:cNvCxnSpPr>
            <a:endCxn id="36" idx="1"/>
          </p:cNvCxnSpPr>
          <p:nvPr/>
        </p:nvCxnSpPr>
        <p:spPr>
          <a:xfrm flipV="1">
            <a:off x="2465711" y="2304887"/>
            <a:ext cx="2915224" cy="104791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5380935" y="2214887"/>
            <a:ext cx="504000" cy="1800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959725" y="3834125"/>
            <a:ext cx="252000" cy="3240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フリーフォーム 38"/>
          <p:cNvSpPr/>
          <p:nvPr/>
        </p:nvSpPr>
        <p:spPr>
          <a:xfrm>
            <a:off x="1062892" y="2563446"/>
            <a:ext cx="922216" cy="1639704"/>
          </a:xfrm>
          <a:custGeom>
            <a:avLst/>
            <a:gdLst>
              <a:gd name="connsiteX0" fmla="*/ 922216 w 922216"/>
              <a:gd name="connsiteY0" fmla="*/ 1594339 h 1639704"/>
              <a:gd name="connsiteX1" fmla="*/ 851877 w 922216"/>
              <a:gd name="connsiteY1" fmla="*/ 1617785 h 1639704"/>
              <a:gd name="connsiteX2" fmla="*/ 773723 w 922216"/>
              <a:gd name="connsiteY2" fmla="*/ 1625600 h 1639704"/>
              <a:gd name="connsiteX3" fmla="*/ 398585 w 922216"/>
              <a:gd name="connsiteY3" fmla="*/ 1625600 h 1639704"/>
              <a:gd name="connsiteX4" fmla="*/ 140677 w 922216"/>
              <a:gd name="connsiteY4" fmla="*/ 1602154 h 1639704"/>
              <a:gd name="connsiteX5" fmla="*/ 23446 w 922216"/>
              <a:gd name="connsiteY5" fmla="*/ 1203569 h 1639704"/>
              <a:gd name="connsiteX6" fmla="*/ 15631 w 922216"/>
              <a:gd name="connsiteY6" fmla="*/ 789354 h 1639704"/>
              <a:gd name="connsiteX7" fmla="*/ 7816 w 922216"/>
              <a:gd name="connsiteY7" fmla="*/ 437662 h 1639704"/>
              <a:gd name="connsiteX8" fmla="*/ 0 w 922216"/>
              <a:gd name="connsiteY8" fmla="*/ 0 h 1639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2216" h="1639704">
                <a:moveTo>
                  <a:pt x="922216" y="1594339"/>
                </a:moveTo>
                <a:cubicBezTo>
                  <a:pt x="899421" y="1603457"/>
                  <a:pt x="876626" y="1612575"/>
                  <a:pt x="851877" y="1617785"/>
                </a:cubicBezTo>
                <a:cubicBezTo>
                  <a:pt x="827128" y="1622995"/>
                  <a:pt x="849272" y="1624298"/>
                  <a:pt x="773723" y="1625600"/>
                </a:cubicBezTo>
                <a:cubicBezTo>
                  <a:pt x="698174" y="1626902"/>
                  <a:pt x="504093" y="1629508"/>
                  <a:pt x="398585" y="1625600"/>
                </a:cubicBezTo>
                <a:cubicBezTo>
                  <a:pt x="293077" y="1621692"/>
                  <a:pt x="203200" y="1672493"/>
                  <a:pt x="140677" y="1602154"/>
                </a:cubicBezTo>
                <a:cubicBezTo>
                  <a:pt x="78154" y="1531815"/>
                  <a:pt x="44287" y="1339036"/>
                  <a:pt x="23446" y="1203569"/>
                </a:cubicBezTo>
                <a:cubicBezTo>
                  <a:pt x="2605" y="1068102"/>
                  <a:pt x="18236" y="917005"/>
                  <a:pt x="15631" y="789354"/>
                </a:cubicBezTo>
                <a:cubicBezTo>
                  <a:pt x="13026" y="661703"/>
                  <a:pt x="10421" y="569221"/>
                  <a:pt x="7816" y="437662"/>
                </a:cubicBezTo>
                <a:cubicBezTo>
                  <a:pt x="5211" y="306103"/>
                  <a:pt x="2605" y="153051"/>
                  <a:pt x="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2291258" y="3834316"/>
            <a:ext cx="252000" cy="32400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442432" y="3787374"/>
            <a:ext cx="798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/>
              <a:t>次</a:t>
            </a:r>
            <a:r>
              <a:rPr lang="ja-JP" altLang="en-US" sz="700" dirty="0" smtClean="0"/>
              <a:t>のユニットの</a:t>
            </a:r>
            <a:endParaRPr lang="en-US" altLang="ja-JP" sz="700" dirty="0" smtClean="0"/>
          </a:p>
          <a:p>
            <a:r>
              <a:rPr kumimoji="1" lang="en-US" altLang="ja-JP" sz="700" dirty="0" smtClean="0"/>
              <a:t>h</a:t>
            </a:r>
            <a:r>
              <a:rPr kumimoji="1" lang="ja-JP" altLang="en-US" sz="700" dirty="0" smtClean="0"/>
              <a:t>を使っている</a:t>
            </a:r>
            <a:endParaRPr kumimoji="1" lang="ja-JP" altLang="en-US" sz="700" dirty="0"/>
          </a:p>
        </p:txBody>
      </p:sp>
      <p:pic>
        <p:nvPicPr>
          <p:cNvPr id="42" name="図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46905" y="4572475"/>
            <a:ext cx="3419806" cy="2276000"/>
          </a:xfrm>
          <a:prstGeom prst="rect">
            <a:avLst/>
          </a:prstGeom>
        </p:spPr>
      </p:pic>
      <p:sp>
        <p:nvSpPr>
          <p:cNvPr id="43" name="テキスト ボックス 42"/>
          <p:cNvSpPr txBox="1"/>
          <p:nvPr/>
        </p:nvSpPr>
        <p:spPr>
          <a:xfrm>
            <a:off x="7267527" y="5090893"/>
            <a:ext cx="430887" cy="3946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ja-JP" sz="1600" dirty="0"/>
              <a:t>…</a:t>
            </a:r>
            <a:endParaRPr kumimoji="1" lang="ja-JP" altLang="en-US" sz="1600" dirty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7267527" y="5750290"/>
            <a:ext cx="430887" cy="3946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ja-JP" sz="1600" dirty="0"/>
              <a:t>…</a:t>
            </a:r>
            <a:endParaRPr kumimoji="1" lang="ja-JP" altLang="en-US" sz="1600" dirty="0"/>
          </a:p>
        </p:txBody>
      </p:sp>
      <p:sp>
        <p:nvSpPr>
          <p:cNvPr id="45" name="正方形/長方形 44"/>
          <p:cNvSpPr/>
          <p:nvPr/>
        </p:nvSpPr>
        <p:spPr>
          <a:xfrm>
            <a:off x="7230541" y="4795800"/>
            <a:ext cx="3917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ja-JP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0p</a:t>
            </a:r>
            <a:endParaRPr lang="ja-JP" altLang="en-US" sz="9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正方形/長方形 45"/>
          <p:cNvSpPr/>
          <p:nvPr/>
        </p:nvSpPr>
        <p:spPr>
          <a:xfrm>
            <a:off x="7244465" y="5355030"/>
            <a:ext cx="3917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ja-JP" sz="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kp</a:t>
            </a:r>
            <a:endParaRPr lang="ja-JP" altLang="en-US" sz="9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7238356" y="6014305"/>
            <a:ext cx="3917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ja-JP" sz="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np</a:t>
            </a:r>
            <a:endParaRPr lang="ja-JP" altLang="en-US" sz="9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7290331" y="4743361"/>
            <a:ext cx="267146" cy="1594916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フリーフォーム 49"/>
          <p:cNvSpPr/>
          <p:nvPr/>
        </p:nvSpPr>
        <p:spPr>
          <a:xfrm>
            <a:off x="2055446" y="4165600"/>
            <a:ext cx="5244123" cy="672123"/>
          </a:xfrm>
          <a:custGeom>
            <a:avLst/>
            <a:gdLst>
              <a:gd name="connsiteX0" fmla="*/ 0 w 5244123"/>
              <a:gd name="connsiteY0" fmla="*/ 0 h 672123"/>
              <a:gd name="connsiteX1" fmla="*/ 187569 w 5244123"/>
              <a:gd name="connsiteY1" fmla="*/ 31262 h 672123"/>
              <a:gd name="connsiteX2" fmla="*/ 742462 w 5244123"/>
              <a:gd name="connsiteY2" fmla="*/ 31262 h 672123"/>
              <a:gd name="connsiteX3" fmla="*/ 1367692 w 5244123"/>
              <a:gd name="connsiteY3" fmla="*/ 39077 h 672123"/>
              <a:gd name="connsiteX4" fmla="*/ 1781908 w 5244123"/>
              <a:gd name="connsiteY4" fmla="*/ 46892 h 672123"/>
              <a:gd name="connsiteX5" fmla="*/ 1844431 w 5244123"/>
              <a:gd name="connsiteY5" fmla="*/ 140677 h 672123"/>
              <a:gd name="connsiteX6" fmla="*/ 1875692 w 5244123"/>
              <a:gd name="connsiteY6" fmla="*/ 304800 h 672123"/>
              <a:gd name="connsiteX7" fmla="*/ 2000739 w 5244123"/>
              <a:gd name="connsiteY7" fmla="*/ 406400 h 672123"/>
              <a:gd name="connsiteX8" fmla="*/ 2235200 w 5244123"/>
              <a:gd name="connsiteY8" fmla="*/ 429846 h 672123"/>
              <a:gd name="connsiteX9" fmla="*/ 2711939 w 5244123"/>
              <a:gd name="connsiteY9" fmla="*/ 445477 h 672123"/>
              <a:gd name="connsiteX10" fmla="*/ 3376246 w 5244123"/>
              <a:gd name="connsiteY10" fmla="*/ 445477 h 672123"/>
              <a:gd name="connsiteX11" fmla="*/ 4235939 w 5244123"/>
              <a:gd name="connsiteY11" fmla="*/ 492369 h 672123"/>
              <a:gd name="connsiteX12" fmla="*/ 5244123 w 5244123"/>
              <a:gd name="connsiteY12" fmla="*/ 672123 h 672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44123" h="672123">
                <a:moveTo>
                  <a:pt x="0" y="0"/>
                </a:moveTo>
                <a:cubicBezTo>
                  <a:pt x="31912" y="13026"/>
                  <a:pt x="63825" y="26052"/>
                  <a:pt x="187569" y="31262"/>
                </a:cubicBezTo>
                <a:cubicBezTo>
                  <a:pt x="311313" y="36472"/>
                  <a:pt x="742462" y="31262"/>
                  <a:pt x="742462" y="31262"/>
                </a:cubicBezTo>
                <a:lnTo>
                  <a:pt x="1367692" y="39077"/>
                </a:lnTo>
                <a:lnTo>
                  <a:pt x="1781908" y="46892"/>
                </a:lnTo>
                <a:cubicBezTo>
                  <a:pt x="1861365" y="63825"/>
                  <a:pt x="1828800" y="97692"/>
                  <a:pt x="1844431" y="140677"/>
                </a:cubicBezTo>
                <a:cubicBezTo>
                  <a:pt x="1860062" y="183662"/>
                  <a:pt x="1849641" y="260513"/>
                  <a:pt x="1875692" y="304800"/>
                </a:cubicBezTo>
                <a:cubicBezTo>
                  <a:pt x="1901743" y="349087"/>
                  <a:pt x="1940821" y="385559"/>
                  <a:pt x="2000739" y="406400"/>
                </a:cubicBezTo>
                <a:cubicBezTo>
                  <a:pt x="2060657" y="427241"/>
                  <a:pt x="2116667" y="423333"/>
                  <a:pt x="2235200" y="429846"/>
                </a:cubicBezTo>
                <a:cubicBezTo>
                  <a:pt x="2353733" y="436359"/>
                  <a:pt x="2521765" y="442872"/>
                  <a:pt x="2711939" y="445477"/>
                </a:cubicBezTo>
                <a:cubicBezTo>
                  <a:pt x="2902113" y="448082"/>
                  <a:pt x="3122246" y="437662"/>
                  <a:pt x="3376246" y="445477"/>
                </a:cubicBezTo>
                <a:cubicBezTo>
                  <a:pt x="3630246" y="453292"/>
                  <a:pt x="3924626" y="454595"/>
                  <a:pt x="4235939" y="492369"/>
                </a:cubicBezTo>
                <a:cubicBezTo>
                  <a:pt x="4547252" y="530143"/>
                  <a:pt x="4895687" y="601133"/>
                  <a:pt x="5244123" y="672123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2" name="直線矢印コネクタ 51"/>
          <p:cNvCxnSpPr>
            <a:stCxn id="13" idx="1"/>
            <a:endCxn id="40" idx="3"/>
          </p:cNvCxnSpPr>
          <p:nvPr/>
        </p:nvCxnSpPr>
        <p:spPr>
          <a:xfrm flipH="1" flipV="1">
            <a:off x="2543258" y="3996316"/>
            <a:ext cx="1589882" cy="203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53"/>
          <p:cNvCxnSpPr>
            <a:stCxn id="38" idx="2"/>
          </p:cNvCxnSpPr>
          <p:nvPr/>
        </p:nvCxnSpPr>
        <p:spPr>
          <a:xfrm flipH="1">
            <a:off x="1552664" y="4158125"/>
            <a:ext cx="533061" cy="58523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>
            <a:stCxn id="40" idx="2"/>
          </p:cNvCxnSpPr>
          <p:nvPr/>
        </p:nvCxnSpPr>
        <p:spPr>
          <a:xfrm>
            <a:off x="2417258" y="4158316"/>
            <a:ext cx="757279" cy="585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正方形/長方形 56"/>
          <p:cNvSpPr/>
          <p:nvPr/>
        </p:nvSpPr>
        <p:spPr>
          <a:xfrm>
            <a:off x="1521625" y="4987763"/>
            <a:ext cx="252000" cy="3240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8" name="直線矢印コネクタ 57"/>
          <p:cNvCxnSpPr>
            <a:stCxn id="74" idx="3"/>
          </p:cNvCxnSpPr>
          <p:nvPr/>
        </p:nvCxnSpPr>
        <p:spPr>
          <a:xfrm>
            <a:off x="1614745" y="4804885"/>
            <a:ext cx="526341" cy="26247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/>
          <p:cNvCxnSpPr/>
          <p:nvPr/>
        </p:nvCxnSpPr>
        <p:spPr>
          <a:xfrm flipH="1">
            <a:off x="2398153" y="4866149"/>
            <a:ext cx="776384" cy="224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正方形/長方形 63"/>
          <p:cNvSpPr/>
          <p:nvPr/>
        </p:nvSpPr>
        <p:spPr>
          <a:xfrm>
            <a:off x="2089312" y="5079998"/>
            <a:ext cx="144000" cy="15323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2249527" y="5079998"/>
            <a:ext cx="144000" cy="153232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2485299" y="5846559"/>
            <a:ext cx="504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1808400" y="5494031"/>
            <a:ext cx="151325" cy="167006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5518016" y="1633669"/>
            <a:ext cx="1162029" cy="24546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5913820" y="1243911"/>
            <a:ext cx="504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5902117" y="2209553"/>
            <a:ext cx="576000" cy="18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6090378" y="2510370"/>
            <a:ext cx="576000" cy="18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5400056" y="2406726"/>
            <a:ext cx="673140" cy="40681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フリーフォーム 72"/>
          <p:cNvSpPr/>
          <p:nvPr/>
        </p:nvSpPr>
        <p:spPr>
          <a:xfrm>
            <a:off x="1781908" y="2740193"/>
            <a:ext cx="3626338" cy="2646582"/>
          </a:xfrm>
          <a:custGeom>
            <a:avLst/>
            <a:gdLst>
              <a:gd name="connsiteX0" fmla="*/ 0 w 3626338"/>
              <a:gd name="connsiteY0" fmla="*/ 2574269 h 2646582"/>
              <a:gd name="connsiteX1" fmla="*/ 429846 w 3626338"/>
              <a:gd name="connsiteY1" fmla="*/ 2644607 h 2646582"/>
              <a:gd name="connsiteX2" fmla="*/ 1156677 w 3626338"/>
              <a:gd name="connsiteY2" fmla="*/ 2621161 h 2646582"/>
              <a:gd name="connsiteX3" fmla="*/ 1766277 w 3626338"/>
              <a:gd name="connsiteY3" fmla="*/ 2558638 h 2646582"/>
              <a:gd name="connsiteX4" fmla="*/ 2172677 w 3626338"/>
              <a:gd name="connsiteY4" fmla="*/ 2433592 h 2646582"/>
              <a:gd name="connsiteX5" fmla="*/ 2227384 w 3626338"/>
              <a:gd name="connsiteY5" fmla="*/ 1933407 h 2646582"/>
              <a:gd name="connsiteX6" fmla="*/ 2235200 w 3626338"/>
              <a:gd name="connsiteY6" fmla="*/ 925222 h 2646582"/>
              <a:gd name="connsiteX7" fmla="*/ 2250830 w 3626338"/>
              <a:gd name="connsiteY7" fmla="*/ 182761 h 2646582"/>
              <a:gd name="connsiteX8" fmla="*/ 2594707 w 3626338"/>
              <a:gd name="connsiteY8" fmla="*/ 34269 h 2646582"/>
              <a:gd name="connsiteX9" fmla="*/ 3110523 w 3626338"/>
              <a:gd name="connsiteY9" fmla="*/ 3007 h 2646582"/>
              <a:gd name="connsiteX10" fmla="*/ 3626338 w 3626338"/>
              <a:gd name="connsiteY10" fmla="*/ 3007 h 2646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6338" h="2646582">
                <a:moveTo>
                  <a:pt x="0" y="2574269"/>
                </a:moveTo>
                <a:cubicBezTo>
                  <a:pt x="118533" y="2605530"/>
                  <a:pt x="237067" y="2636792"/>
                  <a:pt x="429846" y="2644607"/>
                </a:cubicBezTo>
                <a:cubicBezTo>
                  <a:pt x="622625" y="2652422"/>
                  <a:pt x="933939" y="2635489"/>
                  <a:pt x="1156677" y="2621161"/>
                </a:cubicBezTo>
                <a:cubicBezTo>
                  <a:pt x="1379415" y="2606833"/>
                  <a:pt x="1596944" y="2589900"/>
                  <a:pt x="1766277" y="2558638"/>
                </a:cubicBezTo>
                <a:cubicBezTo>
                  <a:pt x="1935610" y="2527376"/>
                  <a:pt x="2095826" y="2537797"/>
                  <a:pt x="2172677" y="2433592"/>
                </a:cubicBezTo>
                <a:cubicBezTo>
                  <a:pt x="2249528" y="2329387"/>
                  <a:pt x="2216964" y="2184802"/>
                  <a:pt x="2227384" y="1933407"/>
                </a:cubicBezTo>
                <a:cubicBezTo>
                  <a:pt x="2237804" y="1682012"/>
                  <a:pt x="2231292" y="1216996"/>
                  <a:pt x="2235200" y="925222"/>
                </a:cubicBezTo>
                <a:cubicBezTo>
                  <a:pt x="2239108" y="633448"/>
                  <a:pt x="2190912" y="331253"/>
                  <a:pt x="2250830" y="182761"/>
                </a:cubicBezTo>
                <a:cubicBezTo>
                  <a:pt x="2310748" y="34269"/>
                  <a:pt x="2451425" y="64228"/>
                  <a:pt x="2594707" y="34269"/>
                </a:cubicBezTo>
                <a:cubicBezTo>
                  <a:pt x="2737989" y="4310"/>
                  <a:pt x="2938585" y="8217"/>
                  <a:pt x="3110523" y="3007"/>
                </a:cubicBezTo>
                <a:cubicBezTo>
                  <a:pt x="3282461" y="-2203"/>
                  <a:pt x="3454399" y="402"/>
                  <a:pt x="3626338" y="3007"/>
                </a:cubicBezTo>
              </a:path>
            </a:pathLst>
          </a:custGeom>
          <a:noFill/>
          <a:ln w="63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1434745" y="4732885"/>
            <a:ext cx="180000" cy="1440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3101006" y="4762272"/>
            <a:ext cx="216000" cy="10800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6735090" y="2826953"/>
            <a:ext cx="90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8" name="正方形/長方形 77"/>
          <p:cNvSpPr/>
          <p:nvPr/>
        </p:nvSpPr>
        <p:spPr>
          <a:xfrm>
            <a:off x="11139060" y="3019394"/>
            <a:ext cx="162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9517441" y="2926343"/>
            <a:ext cx="108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9753818" y="3034343"/>
            <a:ext cx="90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8940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0000">
            <a:off x="87088" y="123158"/>
            <a:ext cx="3803171" cy="185894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60000">
            <a:off x="111128" y="1943118"/>
            <a:ext cx="3703381" cy="62672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32" y="2569844"/>
            <a:ext cx="2423447" cy="196993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0000">
            <a:off x="4361446" y="123158"/>
            <a:ext cx="3803171" cy="185894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60000">
            <a:off x="4385486" y="1943118"/>
            <a:ext cx="3703381" cy="62672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490" y="2569844"/>
            <a:ext cx="2423447" cy="1969936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444132" y="148491"/>
            <a:ext cx="493714" cy="1172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320795" y="958000"/>
            <a:ext cx="180000" cy="1172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488087" y="1133846"/>
            <a:ext cx="396000" cy="1172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222980" y="1122638"/>
            <a:ext cx="180000" cy="1172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308087" y="1622787"/>
            <a:ext cx="90000" cy="1172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952329" y="1941297"/>
            <a:ext cx="360000" cy="1172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96293" y="3601664"/>
            <a:ext cx="432000" cy="1172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20892" y="2280588"/>
            <a:ext cx="396000" cy="1172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201407" y="3983457"/>
            <a:ext cx="414000" cy="1172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247127" y="4392069"/>
            <a:ext cx="414000" cy="1172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713849" y="1801812"/>
            <a:ext cx="90000" cy="1172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3625042" y="1775403"/>
            <a:ext cx="180000" cy="1172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4718952" y="156111"/>
            <a:ext cx="493714" cy="11723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7595615" y="965620"/>
            <a:ext cx="180000" cy="11723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762907" y="1141466"/>
            <a:ext cx="396000" cy="11723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497800" y="1130258"/>
            <a:ext cx="180000" cy="11723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582907" y="1630407"/>
            <a:ext cx="90000" cy="11723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7227149" y="1948917"/>
            <a:ext cx="360000" cy="11723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6278733" y="3609284"/>
            <a:ext cx="432000" cy="11723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495712" y="2288208"/>
            <a:ext cx="396000" cy="11723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5483847" y="3991077"/>
            <a:ext cx="414000" cy="11723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521947" y="4399689"/>
            <a:ext cx="414000" cy="11723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4988669" y="1809432"/>
            <a:ext cx="90000" cy="11723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7899862" y="1783023"/>
            <a:ext cx="180000" cy="11723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355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44408" cy="312606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26170"/>
          <a:stretch/>
        </p:blipFill>
        <p:spPr>
          <a:xfrm>
            <a:off x="21644" y="3126065"/>
            <a:ext cx="3722764" cy="357011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75874"/>
          <a:stretch/>
        </p:blipFill>
        <p:spPr>
          <a:xfrm>
            <a:off x="21644" y="6696176"/>
            <a:ext cx="3722764" cy="1166622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317980" y="3644858"/>
            <a:ext cx="90000" cy="1172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728864" y="3644858"/>
            <a:ext cx="90000" cy="1172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317980" y="4194131"/>
            <a:ext cx="90000" cy="1172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728864" y="4194131"/>
            <a:ext cx="90000" cy="1172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317980" y="5481911"/>
            <a:ext cx="90000" cy="1172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728864" y="5481911"/>
            <a:ext cx="90000" cy="1172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317260" y="6030427"/>
            <a:ext cx="90000" cy="1172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728144" y="6030427"/>
            <a:ext cx="90000" cy="1172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435315" y="5067133"/>
            <a:ext cx="317410" cy="12399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2025740" y="6572184"/>
            <a:ext cx="360000" cy="12399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628619" y="7235435"/>
            <a:ext cx="468000" cy="1440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フリーフォーム 18"/>
          <p:cNvSpPr/>
          <p:nvPr/>
        </p:nvSpPr>
        <p:spPr>
          <a:xfrm>
            <a:off x="33338" y="5021647"/>
            <a:ext cx="2424112" cy="2230229"/>
          </a:xfrm>
          <a:custGeom>
            <a:avLst/>
            <a:gdLst>
              <a:gd name="connsiteX0" fmla="*/ 2424112 w 2424112"/>
              <a:gd name="connsiteY0" fmla="*/ 74228 h 2230229"/>
              <a:gd name="connsiteX1" fmla="*/ 2128837 w 2424112"/>
              <a:gd name="connsiteY1" fmla="*/ 45653 h 2230229"/>
              <a:gd name="connsiteX2" fmla="*/ 1443037 w 2424112"/>
              <a:gd name="connsiteY2" fmla="*/ 17078 h 2230229"/>
              <a:gd name="connsiteX3" fmla="*/ 566737 w 2424112"/>
              <a:gd name="connsiteY3" fmla="*/ 7553 h 2230229"/>
              <a:gd name="connsiteX4" fmla="*/ 195262 w 2424112"/>
              <a:gd name="connsiteY4" fmla="*/ 131378 h 2230229"/>
              <a:gd name="connsiteX5" fmla="*/ 23812 w 2424112"/>
              <a:gd name="connsiteY5" fmla="*/ 626678 h 2230229"/>
              <a:gd name="connsiteX6" fmla="*/ 42862 w 2424112"/>
              <a:gd name="connsiteY6" fmla="*/ 1969703 h 2230229"/>
              <a:gd name="connsiteX7" fmla="*/ 404812 w 2424112"/>
              <a:gd name="connsiteY7" fmla="*/ 2217353 h 2230229"/>
              <a:gd name="connsiteX8" fmla="*/ 1281112 w 2424112"/>
              <a:gd name="connsiteY8" fmla="*/ 2198303 h 2230229"/>
              <a:gd name="connsiteX9" fmla="*/ 1624012 w 2424112"/>
              <a:gd name="connsiteY9" fmla="*/ 2226878 h 2230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24112" h="2230229">
                <a:moveTo>
                  <a:pt x="2424112" y="74228"/>
                </a:moveTo>
                <a:cubicBezTo>
                  <a:pt x="2358230" y="64703"/>
                  <a:pt x="2292349" y="55178"/>
                  <a:pt x="2128837" y="45653"/>
                </a:cubicBezTo>
                <a:cubicBezTo>
                  <a:pt x="1965325" y="36128"/>
                  <a:pt x="1703387" y="23428"/>
                  <a:pt x="1443037" y="17078"/>
                </a:cubicBezTo>
                <a:cubicBezTo>
                  <a:pt x="1182687" y="10728"/>
                  <a:pt x="774699" y="-11497"/>
                  <a:pt x="566737" y="7553"/>
                </a:cubicBezTo>
                <a:cubicBezTo>
                  <a:pt x="358775" y="26603"/>
                  <a:pt x="285749" y="28191"/>
                  <a:pt x="195262" y="131378"/>
                </a:cubicBezTo>
                <a:cubicBezTo>
                  <a:pt x="104775" y="234565"/>
                  <a:pt x="49212" y="320291"/>
                  <a:pt x="23812" y="626678"/>
                </a:cubicBezTo>
                <a:cubicBezTo>
                  <a:pt x="-1588" y="933065"/>
                  <a:pt x="-20638" y="1704591"/>
                  <a:pt x="42862" y="1969703"/>
                </a:cubicBezTo>
                <a:cubicBezTo>
                  <a:pt x="106362" y="2234815"/>
                  <a:pt x="198437" y="2179253"/>
                  <a:pt x="404812" y="2217353"/>
                </a:cubicBezTo>
                <a:cubicBezTo>
                  <a:pt x="611187" y="2255453"/>
                  <a:pt x="1077912" y="2196716"/>
                  <a:pt x="1281112" y="2198303"/>
                </a:cubicBezTo>
                <a:cubicBezTo>
                  <a:pt x="1484312" y="2199890"/>
                  <a:pt x="1554162" y="2213384"/>
                  <a:pt x="1624012" y="2226878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628619" y="7406885"/>
            <a:ext cx="468000" cy="1440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フリーフォーム 21"/>
          <p:cNvSpPr/>
          <p:nvPr/>
        </p:nvSpPr>
        <p:spPr>
          <a:xfrm>
            <a:off x="2019300" y="6696075"/>
            <a:ext cx="872013" cy="927794"/>
          </a:xfrm>
          <a:custGeom>
            <a:avLst/>
            <a:gdLst>
              <a:gd name="connsiteX0" fmla="*/ 390525 w 872013"/>
              <a:gd name="connsiteY0" fmla="*/ 0 h 927794"/>
              <a:gd name="connsiteX1" fmla="*/ 619125 w 872013"/>
              <a:gd name="connsiteY1" fmla="*/ 57150 h 927794"/>
              <a:gd name="connsiteX2" fmla="*/ 828675 w 872013"/>
              <a:gd name="connsiteY2" fmla="*/ 333375 h 927794"/>
              <a:gd name="connsiteX3" fmla="*/ 866775 w 872013"/>
              <a:gd name="connsiteY3" fmla="*/ 676275 h 927794"/>
              <a:gd name="connsiteX4" fmla="*/ 752475 w 872013"/>
              <a:gd name="connsiteY4" fmla="*/ 904875 h 927794"/>
              <a:gd name="connsiteX5" fmla="*/ 190500 w 872013"/>
              <a:gd name="connsiteY5" fmla="*/ 914400 h 927794"/>
              <a:gd name="connsiteX6" fmla="*/ 0 w 872013"/>
              <a:gd name="connsiteY6" fmla="*/ 857250 h 92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2013" h="927794">
                <a:moveTo>
                  <a:pt x="390525" y="0"/>
                </a:moveTo>
                <a:cubicBezTo>
                  <a:pt x="468312" y="794"/>
                  <a:pt x="546100" y="1588"/>
                  <a:pt x="619125" y="57150"/>
                </a:cubicBezTo>
                <a:cubicBezTo>
                  <a:pt x="692150" y="112712"/>
                  <a:pt x="787400" y="230188"/>
                  <a:pt x="828675" y="333375"/>
                </a:cubicBezTo>
                <a:cubicBezTo>
                  <a:pt x="869950" y="436562"/>
                  <a:pt x="879475" y="581025"/>
                  <a:pt x="866775" y="676275"/>
                </a:cubicBezTo>
                <a:cubicBezTo>
                  <a:pt x="854075" y="771525"/>
                  <a:pt x="865188" y="865188"/>
                  <a:pt x="752475" y="904875"/>
                </a:cubicBezTo>
                <a:cubicBezTo>
                  <a:pt x="639763" y="944563"/>
                  <a:pt x="315912" y="922337"/>
                  <a:pt x="190500" y="914400"/>
                </a:cubicBezTo>
                <a:cubicBezTo>
                  <a:pt x="65088" y="906463"/>
                  <a:pt x="32544" y="881856"/>
                  <a:pt x="0" y="857250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025740" y="7648226"/>
            <a:ext cx="108000" cy="1172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089" y="0"/>
            <a:ext cx="3744408" cy="3126065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 rotWithShape="1">
          <a:blip r:embed="rId3"/>
          <a:srcRect b="26170"/>
          <a:stretch/>
        </p:blipFill>
        <p:spPr>
          <a:xfrm>
            <a:off x="4156733" y="3126065"/>
            <a:ext cx="3722764" cy="3570111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 rotWithShape="1">
          <a:blip r:embed="rId3"/>
          <a:srcRect t="75874"/>
          <a:stretch/>
        </p:blipFill>
        <p:spPr>
          <a:xfrm>
            <a:off x="4156733" y="6696176"/>
            <a:ext cx="3722764" cy="1166622"/>
          </a:xfrm>
          <a:prstGeom prst="rect">
            <a:avLst/>
          </a:prstGeom>
        </p:spPr>
      </p:pic>
      <p:sp>
        <p:nvSpPr>
          <p:cNvPr id="27" name="正方形/長方形 26"/>
          <p:cNvSpPr/>
          <p:nvPr/>
        </p:nvSpPr>
        <p:spPr>
          <a:xfrm>
            <a:off x="5453069" y="3644858"/>
            <a:ext cx="90000" cy="11723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863953" y="3644858"/>
            <a:ext cx="90000" cy="11723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5453069" y="4194131"/>
            <a:ext cx="90000" cy="11723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5863953" y="4194131"/>
            <a:ext cx="90000" cy="11723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453069" y="5481911"/>
            <a:ext cx="90000" cy="11723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5863953" y="5481911"/>
            <a:ext cx="90000" cy="11723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452349" y="6030427"/>
            <a:ext cx="90000" cy="11723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5863233" y="6030427"/>
            <a:ext cx="90000" cy="11723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6570404" y="5067133"/>
            <a:ext cx="317410" cy="12399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6160829" y="6572184"/>
            <a:ext cx="360000" cy="12399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5763708" y="7235435"/>
            <a:ext cx="468000" cy="1440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フリーフォーム 37"/>
          <p:cNvSpPr/>
          <p:nvPr/>
        </p:nvSpPr>
        <p:spPr>
          <a:xfrm>
            <a:off x="4168427" y="5021647"/>
            <a:ext cx="2424112" cy="2230229"/>
          </a:xfrm>
          <a:custGeom>
            <a:avLst/>
            <a:gdLst>
              <a:gd name="connsiteX0" fmla="*/ 2424112 w 2424112"/>
              <a:gd name="connsiteY0" fmla="*/ 74228 h 2230229"/>
              <a:gd name="connsiteX1" fmla="*/ 2128837 w 2424112"/>
              <a:gd name="connsiteY1" fmla="*/ 45653 h 2230229"/>
              <a:gd name="connsiteX2" fmla="*/ 1443037 w 2424112"/>
              <a:gd name="connsiteY2" fmla="*/ 17078 h 2230229"/>
              <a:gd name="connsiteX3" fmla="*/ 566737 w 2424112"/>
              <a:gd name="connsiteY3" fmla="*/ 7553 h 2230229"/>
              <a:gd name="connsiteX4" fmla="*/ 195262 w 2424112"/>
              <a:gd name="connsiteY4" fmla="*/ 131378 h 2230229"/>
              <a:gd name="connsiteX5" fmla="*/ 23812 w 2424112"/>
              <a:gd name="connsiteY5" fmla="*/ 626678 h 2230229"/>
              <a:gd name="connsiteX6" fmla="*/ 42862 w 2424112"/>
              <a:gd name="connsiteY6" fmla="*/ 1969703 h 2230229"/>
              <a:gd name="connsiteX7" fmla="*/ 404812 w 2424112"/>
              <a:gd name="connsiteY7" fmla="*/ 2217353 h 2230229"/>
              <a:gd name="connsiteX8" fmla="*/ 1281112 w 2424112"/>
              <a:gd name="connsiteY8" fmla="*/ 2198303 h 2230229"/>
              <a:gd name="connsiteX9" fmla="*/ 1624012 w 2424112"/>
              <a:gd name="connsiteY9" fmla="*/ 2226878 h 2230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24112" h="2230229">
                <a:moveTo>
                  <a:pt x="2424112" y="74228"/>
                </a:moveTo>
                <a:cubicBezTo>
                  <a:pt x="2358230" y="64703"/>
                  <a:pt x="2292349" y="55178"/>
                  <a:pt x="2128837" y="45653"/>
                </a:cubicBezTo>
                <a:cubicBezTo>
                  <a:pt x="1965325" y="36128"/>
                  <a:pt x="1703387" y="23428"/>
                  <a:pt x="1443037" y="17078"/>
                </a:cubicBezTo>
                <a:cubicBezTo>
                  <a:pt x="1182687" y="10728"/>
                  <a:pt x="774699" y="-11497"/>
                  <a:pt x="566737" y="7553"/>
                </a:cubicBezTo>
                <a:cubicBezTo>
                  <a:pt x="358775" y="26603"/>
                  <a:pt x="285749" y="28191"/>
                  <a:pt x="195262" y="131378"/>
                </a:cubicBezTo>
                <a:cubicBezTo>
                  <a:pt x="104775" y="234565"/>
                  <a:pt x="49212" y="320291"/>
                  <a:pt x="23812" y="626678"/>
                </a:cubicBezTo>
                <a:cubicBezTo>
                  <a:pt x="-1588" y="933065"/>
                  <a:pt x="-20638" y="1704591"/>
                  <a:pt x="42862" y="1969703"/>
                </a:cubicBezTo>
                <a:cubicBezTo>
                  <a:pt x="106362" y="2234815"/>
                  <a:pt x="198437" y="2179253"/>
                  <a:pt x="404812" y="2217353"/>
                </a:cubicBezTo>
                <a:cubicBezTo>
                  <a:pt x="611187" y="2255453"/>
                  <a:pt x="1077912" y="2196716"/>
                  <a:pt x="1281112" y="2198303"/>
                </a:cubicBezTo>
                <a:cubicBezTo>
                  <a:pt x="1484312" y="2199890"/>
                  <a:pt x="1554162" y="2213384"/>
                  <a:pt x="1624012" y="2226878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5763708" y="7406885"/>
            <a:ext cx="468000" cy="1440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フリーフォーム 39"/>
          <p:cNvSpPr/>
          <p:nvPr/>
        </p:nvSpPr>
        <p:spPr>
          <a:xfrm>
            <a:off x="6154389" y="6696075"/>
            <a:ext cx="872013" cy="927794"/>
          </a:xfrm>
          <a:custGeom>
            <a:avLst/>
            <a:gdLst>
              <a:gd name="connsiteX0" fmla="*/ 390525 w 872013"/>
              <a:gd name="connsiteY0" fmla="*/ 0 h 927794"/>
              <a:gd name="connsiteX1" fmla="*/ 619125 w 872013"/>
              <a:gd name="connsiteY1" fmla="*/ 57150 h 927794"/>
              <a:gd name="connsiteX2" fmla="*/ 828675 w 872013"/>
              <a:gd name="connsiteY2" fmla="*/ 333375 h 927794"/>
              <a:gd name="connsiteX3" fmla="*/ 866775 w 872013"/>
              <a:gd name="connsiteY3" fmla="*/ 676275 h 927794"/>
              <a:gd name="connsiteX4" fmla="*/ 752475 w 872013"/>
              <a:gd name="connsiteY4" fmla="*/ 904875 h 927794"/>
              <a:gd name="connsiteX5" fmla="*/ 190500 w 872013"/>
              <a:gd name="connsiteY5" fmla="*/ 914400 h 927794"/>
              <a:gd name="connsiteX6" fmla="*/ 0 w 872013"/>
              <a:gd name="connsiteY6" fmla="*/ 857250 h 92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2013" h="927794">
                <a:moveTo>
                  <a:pt x="390525" y="0"/>
                </a:moveTo>
                <a:cubicBezTo>
                  <a:pt x="468312" y="794"/>
                  <a:pt x="546100" y="1588"/>
                  <a:pt x="619125" y="57150"/>
                </a:cubicBezTo>
                <a:cubicBezTo>
                  <a:pt x="692150" y="112712"/>
                  <a:pt x="787400" y="230188"/>
                  <a:pt x="828675" y="333375"/>
                </a:cubicBezTo>
                <a:cubicBezTo>
                  <a:pt x="869950" y="436562"/>
                  <a:pt x="879475" y="581025"/>
                  <a:pt x="866775" y="676275"/>
                </a:cubicBezTo>
                <a:cubicBezTo>
                  <a:pt x="854075" y="771525"/>
                  <a:pt x="865188" y="865188"/>
                  <a:pt x="752475" y="904875"/>
                </a:cubicBezTo>
                <a:cubicBezTo>
                  <a:pt x="639763" y="944563"/>
                  <a:pt x="315912" y="922337"/>
                  <a:pt x="190500" y="914400"/>
                </a:cubicBezTo>
                <a:cubicBezTo>
                  <a:pt x="65088" y="906463"/>
                  <a:pt x="32544" y="881856"/>
                  <a:pt x="0" y="857250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6160829" y="7648226"/>
            <a:ext cx="108000" cy="11723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9825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22764" cy="33946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4" y="317818"/>
            <a:ext cx="3677955" cy="551973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04" y="5788852"/>
            <a:ext cx="3700359" cy="15909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4352" y="40594"/>
            <a:ext cx="3574778" cy="107897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4352" y="1108270"/>
            <a:ext cx="3653735" cy="130215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3808" y="70338"/>
            <a:ext cx="4025159" cy="72183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3808" y="792175"/>
            <a:ext cx="4025159" cy="4486055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9"/>
          <a:srcRect b="77679"/>
          <a:stretch/>
        </p:blipFill>
        <p:spPr>
          <a:xfrm>
            <a:off x="8068861" y="2411655"/>
            <a:ext cx="3705974" cy="332207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10"/>
          <a:srcRect l="17320"/>
          <a:stretch/>
        </p:blipFill>
        <p:spPr>
          <a:xfrm>
            <a:off x="8084040" y="3721711"/>
            <a:ext cx="2854226" cy="1055744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11"/>
          <a:srcRect l="16926"/>
          <a:stretch/>
        </p:blipFill>
        <p:spPr>
          <a:xfrm>
            <a:off x="8093565" y="4779093"/>
            <a:ext cx="2797954" cy="1043923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9"/>
          <a:srcRect l="18468" t="30342"/>
          <a:stretch/>
        </p:blipFill>
        <p:spPr>
          <a:xfrm>
            <a:off x="8084040" y="2743862"/>
            <a:ext cx="2854226" cy="979328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68860" y="5853783"/>
            <a:ext cx="3633509" cy="918056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10222528" y="3478105"/>
            <a:ext cx="3438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1" lang="en-US" altLang="ja-JP" sz="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ja-JP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0649250" y="3478105"/>
            <a:ext cx="3438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1" lang="en-US" altLang="ja-JP" sz="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ja-JP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156096" y="3721711"/>
            <a:ext cx="4767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AAA</a:t>
            </a:r>
            <a:endParaRPr kumimoji="1" lang="ja-JP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0582818" y="3721711"/>
            <a:ext cx="4767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kumimoji="1" lang="ja-JP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0156096" y="3967691"/>
            <a:ext cx="4767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AA</a:t>
            </a:r>
            <a:endParaRPr kumimoji="1" lang="ja-JP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0582818" y="3967691"/>
            <a:ext cx="4767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endParaRPr kumimoji="1" lang="ja-JP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0156096" y="4221909"/>
            <a:ext cx="4767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kumimoji="1" lang="ja-JP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10582818" y="4221909"/>
            <a:ext cx="4767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AAB</a:t>
            </a:r>
            <a:endParaRPr kumimoji="1" lang="ja-JP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10996646" y="3478105"/>
            <a:ext cx="6166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00" dirty="0" smtClean="0"/>
              <a:t>確率</a:t>
            </a:r>
            <a:r>
              <a:rPr lang="ja-JP" altLang="en-US" sz="1000" dirty="0"/>
              <a:t>比</a:t>
            </a:r>
            <a:endParaRPr kumimoji="1" lang="ja-JP" altLang="en-US" sz="1000" dirty="0"/>
          </a:p>
        </p:txBody>
      </p:sp>
      <p:sp>
        <p:nvSpPr>
          <p:cNvPr id="28" name="正方形/長方形 27"/>
          <p:cNvSpPr/>
          <p:nvPr/>
        </p:nvSpPr>
        <p:spPr>
          <a:xfrm>
            <a:off x="10222528" y="3732021"/>
            <a:ext cx="1188000" cy="19595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11097921" y="3710387"/>
            <a:ext cx="4214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 smtClean="0">
                <a:solidFill>
                  <a:srgbClr val="C00000"/>
                </a:solidFill>
              </a:rPr>
              <a:t>x4/7</a:t>
            </a:r>
            <a:endParaRPr kumimoji="1" lang="ja-JP" altLang="en-US" sz="900" dirty="0">
              <a:solidFill>
                <a:srgbClr val="C00000"/>
              </a:solidFill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10222528" y="3993831"/>
            <a:ext cx="1188000" cy="195952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11097921" y="3972197"/>
            <a:ext cx="4214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 smtClean="0">
                <a:solidFill>
                  <a:schemeClr val="accent1"/>
                </a:solidFill>
              </a:rPr>
              <a:t>x2/7</a:t>
            </a:r>
            <a:endParaRPr kumimoji="1" lang="ja-JP" altLang="en-US" sz="900" dirty="0">
              <a:solidFill>
                <a:schemeClr val="accent1"/>
              </a:solidFill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10222528" y="4240013"/>
            <a:ext cx="1188000" cy="1959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11097921" y="4218379"/>
            <a:ext cx="4214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 smtClean="0">
                <a:solidFill>
                  <a:srgbClr val="00B050"/>
                </a:solidFill>
              </a:rPr>
              <a:t>x1/7</a:t>
            </a:r>
            <a:endParaRPr kumimoji="1" lang="ja-JP" altLang="en-US" sz="900" dirty="0">
              <a:solidFill>
                <a:srgbClr val="00B050"/>
              </a:solidFill>
            </a:endParaRPr>
          </a:p>
        </p:txBody>
      </p:sp>
      <p:sp>
        <p:nvSpPr>
          <p:cNvPr id="38" name="フリーフォーム 37"/>
          <p:cNvSpPr/>
          <p:nvPr/>
        </p:nvSpPr>
        <p:spPr>
          <a:xfrm>
            <a:off x="11454288" y="3821906"/>
            <a:ext cx="145256" cy="545307"/>
          </a:xfrm>
          <a:custGeom>
            <a:avLst/>
            <a:gdLst>
              <a:gd name="connsiteX0" fmla="*/ 0 w 145256"/>
              <a:gd name="connsiteY0" fmla="*/ 0 h 545307"/>
              <a:gd name="connsiteX1" fmla="*/ 142875 w 145256"/>
              <a:gd name="connsiteY1" fmla="*/ 0 h 545307"/>
              <a:gd name="connsiteX2" fmla="*/ 145256 w 145256"/>
              <a:gd name="connsiteY2" fmla="*/ 538163 h 545307"/>
              <a:gd name="connsiteX3" fmla="*/ 16669 w 145256"/>
              <a:gd name="connsiteY3" fmla="*/ 545307 h 545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256" h="545307">
                <a:moveTo>
                  <a:pt x="0" y="0"/>
                </a:moveTo>
                <a:lnTo>
                  <a:pt x="142875" y="0"/>
                </a:lnTo>
                <a:cubicBezTo>
                  <a:pt x="143669" y="179388"/>
                  <a:pt x="144462" y="358775"/>
                  <a:pt x="145256" y="538163"/>
                </a:cubicBezTo>
                <a:lnTo>
                  <a:pt x="16669" y="545307"/>
                </a:lnTo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0" name="直線コネクタ 39"/>
          <p:cNvCxnSpPr/>
          <p:nvPr/>
        </p:nvCxnSpPr>
        <p:spPr>
          <a:xfrm flipH="1">
            <a:off x="11454289" y="4089994"/>
            <a:ext cx="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フリーフォーム 45"/>
          <p:cNvSpPr/>
          <p:nvPr/>
        </p:nvSpPr>
        <p:spPr>
          <a:xfrm>
            <a:off x="10439400" y="4366260"/>
            <a:ext cx="1166509" cy="967740"/>
          </a:xfrm>
          <a:custGeom>
            <a:avLst/>
            <a:gdLst>
              <a:gd name="connsiteX0" fmla="*/ 1386840 w 1402080"/>
              <a:gd name="connsiteY0" fmla="*/ 0 h 967740"/>
              <a:gd name="connsiteX1" fmla="*/ 1402080 w 1402080"/>
              <a:gd name="connsiteY1" fmla="*/ 967740 h 967740"/>
              <a:gd name="connsiteX2" fmla="*/ 0 w 1402080"/>
              <a:gd name="connsiteY2" fmla="*/ 967740 h 967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2080" h="967740">
                <a:moveTo>
                  <a:pt x="1386840" y="0"/>
                </a:moveTo>
                <a:lnTo>
                  <a:pt x="1402080" y="967740"/>
                </a:lnTo>
                <a:lnTo>
                  <a:pt x="0" y="967740"/>
                </a:lnTo>
              </a:path>
            </a:pathLst>
          </a:custGeom>
          <a:noFill/>
          <a:ln w="952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433464" y="19342"/>
            <a:ext cx="360000" cy="1172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1200995" y="969119"/>
            <a:ext cx="288000" cy="1172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66238" y="1296779"/>
            <a:ext cx="180000" cy="1172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3613976" y="1142427"/>
            <a:ext cx="108000" cy="1172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109858" y="5176203"/>
            <a:ext cx="288000" cy="1172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2838168" y="4699064"/>
            <a:ext cx="72000" cy="1172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348324" y="4848463"/>
            <a:ext cx="180000" cy="1172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2709598" y="5186187"/>
            <a:ext cx="108000" cy="1172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514512" y="5333897"/>
            <a:ext cx="180000" cy="1172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4151111" y="4382975"/>
            <a:ext cx="144000" cy="7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4636238" y="4381500"/>
            <a:ext cx="144000" cy="7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4512241" y="845515"/>
            <a:ext cx="126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6531541" y="814069"/>
            <a:ext cx="126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正方形/長方形 60"/>
          <p:cNvSpPr/>
          <p:nvPr/>
        </p:nvSpPr>
        <p:spPr>
          <a:xfrm>
            <a:off x="8500358" y="28573"/>
            <a:ext cx="727462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9798079" y="338986"/>
            <a:ext cx="1512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8116425" y="2243472"/>
            <a:ext cx="57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4" name="正方形/長方形 63"/>
          <p:cNvSpPr/>
          <p:nvPr/>
        </p:nvSpPr>
        <p:spPr>
          <a:xfrm>
            <a:off x="8945027" y="2570139"/>
            <a:ext cx="57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5" name="正方形/長方形 64"/>
          <p:cNvSpPr/>
          <p:nvPr/>
        </p:nvSpPr>
        <p:spPr>
          <a:xfrm>
            <a:off x="8197118" y="5820783"/>
            <a:ext cx="57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6" name="正方形/長方形 65"/>
          <p:cNvSpPr/>
          <p:nvPr/>
        </p:nvSpPr>
        <p:spPr>
          <a:xfrm>
            <a:off x="8579056" y="6467936"/>
            <a:ext cx="432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7" name="正方形/長方形 66"/>
          <p:cNvSpPr/>
          <p:nvPr/>
        </p:nvSpPr>
        <p:spPr>
          <a:xfrm>
            <a:off x="11217130" y="6479183"/>
            <a:ext cx="468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8" name="正方形/長方形 67"/>
          <p:cNvSpPr/>
          <p:nvPr/>
        </p:nvSpPr>
        <p:spPr>
          <a:xfrm>
            <a:off x="8101185" y="6629529"/>
            <a:ext cx="50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0" name="テキスト ボックス 69"/>
          <p:cNvSpPr txBox="1"/>
          <p:nvPr/>
        </p:nvSpPr>
        <p:spPr>
          <a:xfrm>
            <a:off x="10482871" y="5103511"/>
            <a:ext cx="1108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/>
              <a:t>かけて足し合わせる</a:t>
            </a:r>
            <a:endParaRPr kumimoji="1" lang="ja-JP" altLang="en-US" sz="800" dirty="0"/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10099239" y="5520350"/>
            <a:ext cx="12960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/>
              <a:t>以降収束まで繰り返す</a:t>
            </a:r>
            <a:endParaRPr kumimoji="1" lang="ja-JP" altLang="en-US" sz="800" dirty="0"/>
          </a:p>
        </p:txBody>
      </p:sp>
    </p:spTree>
    <p:extLst>
      <p:ext uri="{BB962C8B-B14F-4D97-AF65-F5344CB8AC3E}">
        <p14:creationId xmlns:p14="http://schemas.microsoft.com/office/powerpoint/2010/main" val="664296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22764" cy="33946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4" y="317818"/>
            <a:ext cx="3677955" cy="551973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04" y="5788852"/>
            <a:ext cx="3700359" cy="15909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4352" y="40594"/>
            <a:ext cx="3574778" cy="107897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4352" y="1108270"/>
            <a:ext cx="3653735" cy="130215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3808" y="70338"/>
            <a:ext cx="4025159" cy="72183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3808" y="792175"/>
            <a:ext cx="4025159" cy="4486055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9"/>
          <a:srcRect b="77679"/>
          <a:stretch/>
        </p:blipFill>
        <p:spPr>
          <a:xfrm>
            <a:off x="8068861" y="2411655"/>
            <a:ext cx="3705974" cy="332207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10"/>
          <a:srcRect l="17320"/>
          <a:stretch/>
        </p:blipFill>
        <p:spPr>
          <a:xfrm>
            <a:off x="8084040" y="3721711"/>
            <a:ext cx="2854226" cy="1055744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11"/>
          <a:srcRect l="16926"/>
          <a:stretch/>
        </p:blipFill>
        <p:spPr>
          <a:xfrm>
            <a:off x="8093565" y="4779093"/>
            <a:ext cx="2797954" cy="1043923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9"/>
          <a:srcRect l="18468" t="30342"/>
          <a:stretch/>
        </p:blipFill>
        <p:spPr>
          <a:xfrm>
            <a:off x="8084040" y="2743862"/>
            <a:ext cx="2854226" cy="979328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68860" y="5853783"/>
            <a:ext cx="3633509" cy="918056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10222528" y="3478105"/>
            <a:ext cx="3438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1" lang="en-US" altLang="ja-JP" sz="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ja-JP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0649250" y="3478105"/>
            <a:ext cx="3438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1" lang="en-US" altLang="ja-JP" sz="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ja-JP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156096" y="3721711"/>
            <a:ext cx="4767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AAA</a:t>
            </a:r>
            <a:endParaRPr kumimoji="1" lang="ja-JP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0582818" y="3721711"/>
            <a:ext cx="4767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kumimoji="1" lang="ja-JP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0156096" y="3967691"/>
            <a:ext cx="4767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AA</a:t>
            </a:r>
            <a:endParaRPr kumimoji="1" lang="ja-JP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0582818" y="3967691"/>
            <a:ext cx="4767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endParaRPr kumimoji="1" lang="ja-JP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0156096" y="4221909"/>
            <a:ext cx="4767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kumimoji="1" lang="ja-JP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10582818" y="4221909"/>
            <a:ext cx="4767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AAB</a:t>
            </a:r>
            <a:endParaRPr kumimoji="1" lang="ja-JP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10996646" y="3478105"/>
            <a:ext cx="6166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00" dirty="0" smtClean="0"/>
              <a:t>確率</a:t>
            </a:r>
            <a:r>
              <a:rPr lang="ja-JP" altLang="en-US" sz="1000" dirty="0"/>
              <a:t>比</a:t>
            </a:r>
            <a:endParaRPr kumimoji="1" lang="ja-JP" altLang="en-US" sz="1000" dirty="0"/>
          </a:p>
        </p:txBody>
      </p:sp>
      <p:sp>
        <p:nvSpPr>
          <p:cNvPr id="28" name="正方形/長方形 27"/>
          <p:cNvSpPr/>
          <p:nvPr/>
        </p:nvSpPr>
        <p:spPr>
          <a:xfrm>
            <a:off x="10222528" y="3732021"/>
            <a:ext cx="1188000" cy="19595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11097921" y="3710387"/>
            <a:ext cx="4214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 smtClean="0">
                <a:solidFill>
                  <a:srgbClr val="C00000"/>
                </a:solidFill>
              </a:rPr>
              <a:t>x4/7</a:t>
            </a:r>
            <a:endParaRPr kumimoji="1" lang="ja-JP" altLang="en-US" sz="900" dirty="0">
              <a:solidFill>
                <a:srgbClr val="C00000"/>
              </a:solidFill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10222528" y="3993831"/>
            <a:ext cx="1188000" cy="195952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11097921" y="3972197"/>
            <a:ext cx="4214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 smtClean="0">
                <a:solidFill>
                  <a:schemeClr val="accent1"/>
                </a:solidFill>
              </a:rPr>
              <a:t>x2/7</a:t>
            </a:r>
            <a:endParaRPr kumimoji="1" lang="ja-JP" altLang="en-US" sz="900" dirty="0">
              <a:solidFill>
                <a:schemeClr val="accent1"/>
              </a:solidFill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10222528" y="4240013"/>
            <a:ext cx="1188000" cy="1959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11097921" y="4218379"/>
            <a:ext cx="4214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 smtClean="0">
                <a:solidFill>
                  <a:srgbClr val="00B050"/>
                </a:solidFill>
              </a:rPr>
              <a:t>x1/7</a:t>
            </a:r>
            <a:endParaRPr kumimoji="1" lang="ja-JP" altLang="en-US" sz="900" dirty="0">
              <a:solidFill>
                <a:srgbClr val="00B050"/>
              </a:solidFill>
            </a:endParaRPr>
          </a:p>
        </p:txBody>
      </p:sp>
      <p:sp>
        <p:nvSpPr>
          <p:cNvPr id="38" name="フリーフォーム 37"/>
          <p:cNvSpPr/>
          <p:nvPr/>
        </p:nvSpPr>
        <p:spPr>
          <a:xfrm>
            <a:off x="11454288" y="3821906"/>
            <a:ext cx="145256" cy="545307"/>
          </a:xfrm>
          <a:custGeom>
            <a:avLst/>
            <a:gdLst>
              <a:gd name="connsiteX0" fmla="*/ 0 w 145256"/>
              <a:gd name="connsiteY0" fmla="*/ 0 h 545307"/>
              <a:gd name="connsiteX1" fmla="*/ 142875 w 145256"/>
              <a:gd name="connsiteY1" fmla="*/ 0 h 545307"/>
              <a:gd name="connsiteX2" fmla="*/ 145256 w 145256"/>
              <a:gd name="connsiteY2" fmla="*/ 538163 h 545307"/>
              <a:gd name="connsiteX3" fmla="*/ 16669 w 145256"/>
              <a:gd name="connsiteY3" fmla="*/ 545307 h 545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256" h="545307">
                <a:moveTo>
                  <a:pt x="0" y="0"/>
                </a:moveTo>
                <a:lnTo>
                  <a:pt x="142875" y="0"/>
                </a:lnTo>
                <a:cubicBezTo>
                  <a:pt x="143669" y="179388"/>
                  <a:pt x="144462" y="358775"/>
                  <a:pt x="145256" y="538163"/>
                </a:cubicBezTo>
                <a:lnTo>
                  <a:pt x="16669" y="545307"/>
                </a:lnTo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0" name="直線コネクタ 39"/>
          <p:cNvCxnSpPr/>
          <p:nvPr/>
        </p:nvCxnSpPr>
        <p:spPr>
          <a:xfrm flipH="1">
            <a:off x="11454289" y="4089994"/>
            <a:ext cx="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フリーフォーム 45"/>
          <p:cNvSpPr/>
          <p:nvPr/>
        </p:nvSpPr>
        <p:spPr>
          <a:xfrm>
            <a:off x="10439400" y="4366260"/>
            <a:ext cx="1166509" cy="967740"/>
          </a:xfrm>
          <a:custGeom>
            <a:avLst/>
            <a:gdLst>
              <a:gd name="connsiteX0" fmla="*/ 1386840 w 1402080"/>
              <a:gd name="connsiteY0" fmla="*/ 0 h 967740"/>
              <a:gd name="connsiteX1" fmla="*/ 1402080 w 1402080"/>
              <a:gd name="connsiteY1" fmla="*/ 967740 h 967740"/>
              <a:gd name="connsiteX2" fmla="*/ 0 w 1402080"/>
              <a:gd name="connsiteY2" fmla="*/ 967740 h 967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2080" h="967740">
                <a:moveTo>
                  <a:pt x="1386840" y="0"/>
                </a:moveTo>
                <a:lnTo>
                  <a:pt x="1402080" y="967740"/>
                </a:lnTo>
                <a:lnTo>
                  <a:pt x="0" y="967740"/>
                </a:lnTo>
              </a:path>
            </a:pathLst>
          </a:custGeom>
          <a:noFill/>
          <a:ln w="952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433464" y="19342"/>
            <a:ext cx="360000" cy="11723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1200995" y="969119"/>
            <a:ext cx="288000" cy="11723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66238" y="1296779"/>
            <a:ext cx="180000" cy="11723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3585401" y="1142427"/>
            <a:ext cx="108000" cy="11723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109858" y="5176203"/>
            <a:ext cx="288000" cy="11723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2838168" y="4699064"/>
            <a:ext cx="72000" cy="11723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348324" y="4848463"/>
            <a:ext cx="180000" cy="11723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2709598" y="5186187"/>
            <a:ext cx="108000" cy="11723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514512" y="5333897"/>
            <a:ext cx="180000" cy="11723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4151111" y="4382975"/>
            <a:ext cx="144000" cy="72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4636238" y="4381500"/>
            <a:ext cx="144000" cy="72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4512241" y="845515"/>
            <a:ext cx="126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6531541" y="814069"/>
            <a:ext cx="126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正方形/長方形 60"/>
          <p:cNvSpPr/>
          <p:nvPr/>
        </p:nvSpPr>
        <p:spPr>
          <a:xfrm>
            <a:off x="8500358" y="28573"/>
            <a:ext cx="727462" cy="144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9798079" y="338986"/>
            <a:ext cx="1512000" cy="144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8116425" y="2243472"/>
            <a:ext cx="576000" cy="144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4" name="正方形/長方形 63"/>
          <p:cNvSpPr/>
          <p:nvPr/>
        </p:nvSpPr>
        <p:spPr>
          <a:xfrm>
            <a:off x="8945027" y="2570139"/>
            <a:ext cx="576000" cy="144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5" name="正方形/長方形 64"/>
          <p:cNvSpPr/>
          <p:nvPr/>
        </p:nvSpPr>
        <p:spPr>
          <a:xfrm>
            <a:off x="8197118" y="5820783"/>
            <a:ext cx="576000" cy="144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6" name="正方形/長方形 65"/>
          <p:cNvSpPr/>
          <p:nvPr/>
        </p:nvSpPr>
        <p:spPr>
          <a:xfrm>
            <a:off x="8579056" y="6467936"/>
            <a:ext cx="432000" cy="144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7" name="正方形/長方形 66"/>
          <p:cNvSpPr/>
          <p:nvPr/>
        </p:nvSpPr>
        <p:spPr>
          <a:xfrm>
            <a:off x="11217130" y="6479183"/>
            <a:ext cx="468000" cy="144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8" name="正方形/長方形 67"/>
          <p:cNvSpPr/>
          <p:nvPr/>
        </p:nvSpPr>
        <p:spPr>
          <a:xfrm>
            <a:off x="8101185" y="6629529"/>
            <a:ext cx="504000" cy="144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0" name="テキスト ボックス 69"/>
          <p:cNvSpPr txBox="1"/>
          <p:nvPr/>
        </p:nvSpPr>
        <p:spPr>
          <a:xfrm>
            <a:off x="10482871" y="5103511"/>
            <a:ext cx="1108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/>
              <a:t>かけて足し合わせる</a:t>
            </a:r>
            <a:endParaRPr kumimoji="1" lang="ja-JP" altLang="en-US" sz="800" dirty="0"/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10099239" y="5520350"/>
            <a:ext cx="12960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/>
              <a:t>以降収束まで繰り返す</a:t>
            </a:r>
            <a:endParaRPr kumimoji="1" lang="ja-JP" altLang="en-US" sz="800" dirty="0"/>
          </a:p>
        </p:txBody>
      </p:sp>
    </p:spTree>
    <p:extLst>
      <p:ext uri="{BB962C8B-B14F-4D97-AF65-F5344CB8AC3E}">
        <p14:creationId xmlns:p14="http://schemas.microsoft.com/office/powerpoint/2010/main" val="4158265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3" y="1"/>
            <a:ext cx="3661834" cy="98094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1" y="952278"/>
            <a:ext cx="3693501" cy="399846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829" y="1"/>
            <a:ext cx="3568996" cy="61090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810" y="616321"/>
            <a:ext cx="3455371" cy="470314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/>
          <a:srcRect b="74750"/>
          <a:stretch/>
        </p:blipFill>
        <p:spPr>
          <a:xfrm>
            <a:off x="3951810" y="5341109"/>
            <a:ext cx="3477015" cy="76298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6"/>
          <a:srcRect t="25754"/>
          <a:stretch/>
        </p:blipFill>
        <p:spPr>
          <a:xfrm>
            <a:off x="7674338" y="243480"/>
            <a:ext cx="3404559" cy="2196724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1025480" y="801834"/>
            <a:ext cx="360000" cy="1172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47849" y="3845927"/>
            <a:ext cx="360000" cy="1172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49872" y="3998328"/>
            <a:ext cx="648000" cy="1172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117872" y="4156587"/>
            <a:ext cx="180000" cy="1172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090887" y="4645048"/>
            <a:ext cx="72000" cy="1172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337441" y="4637232"/>
            <a:ext cx="180000" cy="1172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642057" y="4811044"/>
            <a:ext cx="180000" cy="1172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4386096" y="848998"/>
            <a:ext cx="396000" cy="1172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8094497" y="254654"/>
            <a:ext cx="216000" cy="1172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4393911" y="47401"/>
            <a:ext cx="288000" cy="1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5114889" y="35241"/>
            <a:ext cx="540000" cy="1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203174" y="1157705"/>
            <a:ext cx="360000" cy="1172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020145" y="1003200"/>
            <a:ext cx="270000" cy="1172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6566828" y="1013845"/>
            <a:ext cx="162000" cy="1172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789933" y="2209232"/>
            <a:ext cx="252000" cy="1172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5907908" y="3266507"/>
            <a:ext cx="82800" cy="1172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4346161" y="5325815"/>
            <a:ext cx="82800" cy="1172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5681628" y="5451638"/>
            <a:ext cx="82800" cy="1172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6404632" y="5743618"/>
            <a:ext cx="82800" cy="1172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4093232" y="5620037"/>
            <a:ext cx="504000" cy="1172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4433557" y="5765262"/>
            <a:ext cx="540000" cy="1172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9136874" y="1551405"/>
            <a:ext cx="522000" cy="1172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0356074" y="1551404"/>
            <a:ext cx="522000" cy="1172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9211524" y="706988"/>
            <a:ext cx="360000" cy="1172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8424124" y="558644"/>
            <a:ext cx="162000" cy="1172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0617074" y="545944"/>
            <a:ext cx="162000" cy="1172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9118348" y="560145"/>
            <a:ext cx="252000" cy="1172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4332511" y="1754605"/>
            <a:ext cx="360000" cy="1172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9410048" y="1842223"/>
            <a:ext cx="162000" cy="1172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9235874" y="2144266"/>
            <a:ext cx="162000" cy="1172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7909671" y="2155058"/>
            <a:ext cx="360000" cy="1172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8528322" y="2303923"/>
            <a:ext cx="162000" cy="1172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9814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0000">
            <a:off x="6193157" y="3350889"/>
            <a:ext cx="5795097" cy="2644821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157" y="384552"/>
            <a:ext cx="5243536" cy="2580153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7212017" y="1756176"/>
            <a:ext cx="274634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8736017" y="1923990"/>
            <a:ext cx="39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9583742" y="608414"/>
            <a:ext cx="274634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540629" y="3842151"/>
            <a:ext cx="39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8655029" y="3842151"/>
            <a:ext cx="50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0044960" y="3842151"/>
            <a:ext cx="252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0017105" y="5405377"/>
            <a:ext cx="39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0000">
            <a:off x="475267" y="3268187"/>
            <a:ext cx="5795097" cy="2644821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67" y="301850"/>
            <a:ext cx="5243536" cy="258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3" y="1"/>
            <a:ext cx="3661834" cy="98094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1" y="952278"/>
            <a:ext cx="3693501" cy="399846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829" y="1"/>
            <a:ext cx="3568996" cy="61090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810" y="616321"/>
            <a:ext cx="3455371" cy="470314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/>
          <a:srcRect b="74750"/>
          <a:stretch/>
        </p:blipFill>
        <p:spPr>
          <a:xfrm>
            <a:off x="3951810" y="5341109"/>
            <a:ext cx="3477015" cy="76298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6"/>
          <a:srcRect t="25754"/>
          <a:stretch/>
        </p:blipFill>
        <p:spPr>
          <a:xfrm>
            <a:off x="7674338" y="243480"/>
            <a:ext cx="3404559" cy="2196724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1025480" y="801834"/>
            <a:ext cx="360000" cy="11723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47849" y="3845927"/>
            <a:ext cx="360000" cy="11723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49872" y="3998328"/>
            <a:ext cx="648000" cy="11723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117872" y="4156587"/>
            <a:ext cx="180000" cy="11723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090887" y="4645048"/>
            <a:ext cx="72000" cy="11723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337441" y="4637232"/>
            <a:ext cx="180000" cy="11723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642057" y="4811044"/>
            <a:ext cx="180000" cy="11723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4386096" y="848998"/>
            <a:ext cx="396000" cy="11723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8094497" y="254654"/>
            <a:ext cx="216000" cy="11723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4393911" y="47401"/>
            <a:ext cx="288000" cy="162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5114889" y="35241"/>
            <a:ext cx="540000" cy="162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203174" y="1157705"/>
            <a:ext cx="360000" cy="11723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020145" y="1003200"/>
            <a:ext cx="270000" cy="11723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6566828" y="1013845"/>
            <a:ext cx="162000" cy="11723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789933" y="2209232"/>
            <a:ext cx="252000" cy="11723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5907908" y="3266507"/>
            <a:ext cx="82800" cy="11723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4346161" y="5325815"/>
            <a:ext cx="82800" cy="11723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5681628" y="5451638"/>
            <a:ext cx="82800" cy="11723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6404632" y="5743618"/>
            <a:ext cx="82800" cy="11723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4093232" y="5620037"/>
            <a:ext cx="504000" cy="11723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4433557" y="5765262"/>
            <a:ext cx="540000" cy="11723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9136874" y="1551405"/>
            <a:ext cx="522000" cy="11723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0356074" y="1551404"/>
            <a:ext cx="522000" cy="11723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9211524" y="706988"/>
            <a:ext cx="360000" cy="11723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8424124" y="558644"/>
            <a:ext cx="162000" cy="11723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0617074" y="545944"/>
            <a:ext cx="162000" cy="11723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9118348" y="560145"/>
            <a:ext cx="252000" cy="11723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4332511" y="1754605"/>
            <a:ext cx="360000" cy="11723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9410048" y="1842223"/>
            <a:ext cx="162000" cy="11723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9235874" y="2144266"/>
            <a:ext cx="162000" cy="11723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7909671" y="2155058"/>
            <a:ext cx="360000" cy="11723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8528322" y="2303923"/>
            <a:ext cx="162000" cy="11723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9412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60000">
            <a:off x="207951" y="1294212"/>
            <a:ext cx="3685797" cy="1595076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0" y="0"/>
            <a:ext cx="334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連続音声認識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97585" y="2979439"/>
            <a:ext cx="33491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 smtClean="0"/>
              <a:t>ぐんぐん行くけど最適解は保証されない．</a:t>
            </a:r>
            <a:endParaRPr kumimoji="1" lang="ja-JP" altLang="en-US" sz="1200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" y="3814168"/>
            <a:ext cx="4215901" cy="2172612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490903" y="6083745"/>
            <a:ext cx="3349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 smtClean="0"/>
              <a:t>処理に時間がかかりメモリも食うけど最適解</a:t>
            </a:r>
            <a:r>
              <a:rPr lang="ja-JP" altLang="en-US" sz="1200" dirty="0" smtClean="0"/>
              <a:t>が</a:t>
            </a:r>
            <a:endParaRPr lang="en-US" altLang="ja-JP" sz="1200" dirty="0" smtClean="0"/>
          </a:p>
          <a:p>
            <a:r>
              <a:rPr lang="ja-JP" altLang="en-US" sz="1200" dirty="0" smtClean="0"/>
              <a:t>保証</a:t>
            </a:r>
            <a:r>
              <a:rPr lang="ja-JP" altLang="en-US" sz="1200" dirty="0" smtClean="0"/>
              <a:t>される．</a:t>
            </a:r>
            <a:endParaRPr kumimoji="1" lang="ja-JP" altLang="en-US" sz="12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271916" y="108209"/>
            <a:ext cx="2564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ヒューリスティック探索</a:t>
            </a:r>
            <a:endParaRPr kumimoji="1" lang="ja-JP" altLang="en-US" dirty="0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757" y="672516"/>
            <a:ext cx="3721627" cy="2445422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2282" y="3312913"/>
            <a:ext cx="3409515" cy="246402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60000">
            <a:off x="8313323" y="705857"/>
            <a:ext cx="3474754" cy="2808461"/>
          </a:xfrm>
          <a:prstGeom prst="rect">
            <a:avLst/>
          </a:prstGeom>
        </p:spPr>
      </p:pic>
      <p:sp>
        <p:nvSpPr>
          <p:cNvPr id="18" name="四角形吹き出し 17"/>
          <p:cNvSpPr/>
          <p:nvPr/>
        </p:nvSpPr>
        <p:spPr>
          <a:xfrm>
            <a:off x="10426324" y="1536625"/>
            <a:ext cx="1034337" cy="339800"/>
          </a:xfrm>
          <a:prstGeom prst="wedgeRectCallout">
            <a:avLst>
              <a:gd name="adj1" fmla="val -63780"/>
              <a:gd name="adj2" fmla="val 626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100" dirty="0" smtClean="0"/>
              <a:t>通ってきた</a:t>
            </a:r>
            <a:endParaRPr kumimoji="1" lang="en-US" altLang="ja-JP" sz="1100" dirty="0" smtClean="0"/>
          </a:p>
          <a:p>
            <a:pPr algn="ctr"/>
            <a:r>
              <a:rPr kumimoji="1" lang="ja-JP" altLang="en-US" sz="1100" dirty="0" smtClean="0"/>
              <a:t>コストも反映</a:t>
            </a:r>
            <a:endParaRPr kumimoji="1" lang="ja-JP" altLang="en-US" sz="1100" dirty="0"/>
          </a:p>
        </p:txBody>
      </p:sp>
      <p:sp>
        <p:nvSpPr>
          <p:cNvPr id="19" name="四角形吹き出し 18"/>
          <p:cNvSpPr/>
          <p:nvPr/>
        </p:nvSpPr>
        <p:spPr>
          <a:xfrm>
            <a:off x="4702757" y="5816879"/>
            <a:ext cx="1034337" cy="995129"/>
          </a:xfrm>
          <a:prstGeom prst="wedgeRectCallout">
            <a:avLst>
              <a:gd name="adj1" fmla="val 58626"/>
              <a:gd name="adj2" fmla="val -8935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100" dirty="0" smtClean="0"/>
              <a:t>ソートする</a:t>
            </a:r>
            <a:endParaRPr kumimoji="1" lang="en-US" altLang="ja-JP" sz="1100" dirty="0" smtClean="0"/>
          </a:p>
          <a:p>
            <a:pPr algn="ctr"/>
            <a:r>
              <a:rPr lang="ja-JP" altLang="en-US" sz="1100" dirty="0" smtClean="0"/>
              <a:t>→過去に小コストのものがあればそっちを探索する．</a:t>
            </a:r>
            <a:endParaRPr kumimoji="1" lang="ja-JP" altLang="en-US" sz="1100" dirty="0"/>
          </a:p>
        </p:txBody>
      </p:sp>
      <p:sp>
        <p:nvSpPr>
          <p:cNvPr id="20" name="四角形吹き出し 19"/>
          <p:cNvSpPr/>
          <p:nvPr/>
        </p:nvSpPr>
        <p:spPr>
          <a:xfrm>
            <a:off x="8289080" y="3544426"/>
            <a:ext cx="1034337" cy="995129"/>
          </a:xfrm>
          <a:prstGeom prst="wedgeRectCallout">
            <a:avLst>
              <a:gd name="adj1" fmla="val 58626"/>
              <a:gd name="adj2" fmla="val -8935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100" dirty="0" smtClean="0"/>
              <a:t>ソートする</a:t>
            </a:r>
            <a:endParaRPr kumimoji="1" lang="en-US" altLang="ja-JP" sz="1100" dirty="0" smtClean="0"/>
          </a:p>
          <a:p>
            <a:pPr algn="ctr"/>
            <a:r>
              <a:rPr lang="ja-JP" altLang="en-US" sz="1100" dirty="0" smtClean="0"/>
              <a:t>→過去に小コストのものがあればそっちを探索する．</a:t>
            </a:r>
            <a:endParaRPr kumimoji="1" lang="ja-JP" altLang="en-US" sz="1100" dirty="0"/>
          </a:p>
        </p:txBody>
      </p:sp>
      <p:sp>
        <p:nvSpPr>
          <p:cNvPr id="15" name="正方形/長方形 14"/>
          <p:cNvSpPr/>
          <p:nvPr/>
        </p:nvSpPr>
        <p:spPr>
          <a:xfrm>
            <a:off x="1442195" y="3018294"/>
            <a:ext cx="432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2924594" y="6133331"/>
            <a:ext cx="432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2050849" y="2706047"/>
            <a:ext cx="21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112187" y="5842780"/>
            <a:ext cx="21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6363358" y="2947175"/>
            <a:ext cx="252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6111358" y="5652906"/>
            <a:ext cx="360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9827040" y="3390901"/>
            <a:ext cx="14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8494130" y="3598633"/>
            <a:ext cx="32602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4915600" y="5884695"/>
            <a:ext cx="32602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0532480" y="1714004"/>
            <a:ext cx="32602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409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60000">
            <a:off x="207951" y="1294212"/>
            <a:ext cx="3685797" cy="1595076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0" y="0"/>
            <a:ext cx="334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連続音声認識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97585" y="2979439"/>
            <a:ext cx="33491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 smtClean="0"/>
              <a:t>ぐんぐん行くけど最適解は保証されない．</a:t>
            </a:r>
            <a:endParaRPr kumimoji="1" lang="ja-JP" altLang="en-US" sz="1200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" y="3814168"/>
            <a:ext cx="4215901" cy="2172612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490903" y="6083745"/>
            <a:ext cx="3349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 smtClean="0"/>
              <a:t>処理に時間がかかりメモリも食うけど最適解</a:t>
            </a:r>
            <a:r>
              <a:rPr lang="ja-JP" altLang="en-US" sz="1200" dirty="0" smtClean="0"/>
              <a:t>が</a:t>
            </a:r>
            <a:endParaRPr lang="en-US" altLang="ja-JP" sz="1200" dirty="0" smtClean="0"/>
          </a:p>
          <a:p>
            <a:r>
              <a:rPr lang="ja-JP" altLang="en-US" sz="1200" dirty="0" smtClean="0"/>
              <a:t>保証</a:t>
            </a:r>
            <a:r>
              <a:rPr lang="ja-JP" altLang="en-US" sz="1200" dirty="0" smtClean="0"/>
              <a:t>される．</a:t>
            </a:r>
            <a:endParaRPr kumimoji="1" lang="ja-JP" altLang="en-US" sz="12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271916" y="108209"/>
            <a:ext cx="2564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ヒューリスティック探索</a:t>
            </a:r>
            <a:endParaRPr kumimoji="1" lang="ja-JP" altLang="en-US" dirty="0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757" y="672516"/>
            <a:ext cx="3721627" cy="2445422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2282" y="3312913"/>
            <a:ext cx="3409515" cy="246402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60000">
            <a:off x="8313323" y="705857"/>
            <a:ext cx="3474754" cy="2808461"/>
          </a:xfrm>
          <a:prstGeom prst="rect">
            <a:avLst/>
          </a:prstGeom>
        </p:spPr>
      </p:pic>
      <p:sp>
        <p:nvSpPr>
          <p:cNvPr id="18" name="四角形吹き出し 17"/>
          <p:cNvSpPr/>
          <p:nvPr/>
        </p:nvSpPr>
        <p:spPr>
          <a:xfrm>
            <a:off x="10426324" y="1536625"/>
            <a:ext cx="1034337" cy="339800"/>
          </a:xfrm>
          <a:prstGeom prst="wedgeRectCallout">
            <a:avLst>
              <a:gd name="adj1" fmla="val -63780"/>
              <a:gd name="adj2" fmla="val 626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100" dirty="0" smtClean="0"/>
              <a:t>通ってきた</a:t>
            </a:r>
            <a:endParaRPr kumimoji="1" lang="en-US" altLang="ja-JP" sz="1100" dirty="0" smtClean="0"/>
          </a:p>
          <a:p>
            <a:pPr algn="ctr"/>
            <a:r>
              <a:rPr kumimoji="1" lang="ja-JP" altLang="en-US" sz="1100" dirty="0" smtClean="0"/>
              <a:t>コストも反映</a:t>
            </a:r>
            <a:endParaRPr kumimoji="1" lang="ja-JP" altLang="en-US" sz="1100" dirty="0"/>
          </a:p>
        </p:txBody>
      </p:sp>
      <p:sp>
        <p:nvSpPr>
          <p:cNvPr id="19" name="四角形吹き出し 18"/>
          <p:cNvSpPr/>
          <p:nvPr/>
        </p:nvSpPr>
        <p:spPr>
          <a:xfrm>
            <a:off x="4702757" y="5816879"/>
            <a:ext cx="1034337" cy="995129"/>
          </a:xfrm>
          <a:prstGeom prst="wedgeRectCallout">
            <a:avLst>
              <a:gd name="adj1" fmla="val 58626"/>
              <a:gd name="adj2" fmla="val -8935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100" dirty="0" smtClean="0"/>
              <a:t>ソートする</a:t>
            </a:r>
            <a:endParaRPr kumimoji="1" lang="en-US" altLang="ja-JP" sz="1100" dirty="0" smtClean="0"/>
          </a:p>
          <a:p>
            <a:pPr algn="ctr"/>
            <a:r>
              <a:rPr lang="ja-JP" altLang="en-US" sz="1100" dirty="0" smtClean="0"/>
              <a:t>→過去に小コストのものがあればそっちを探索する．</a:t>
            </a:r>
            <a:endParaRPr kumimoji="1" lang="ja-JP" altLang="en-US" sz="1100" dirty="0"/>
          </a:p>
        </p:txBody>
      </p:sp>
      <p:sp>
        <p:nvSpPr>
          <p:cNvPr id="20" name="四角形吹き出し 19"/>
          <p:cNvSpPr/>
          <p:nvPr/>
        </p:nvSpPr>
        <p:spPr>
          <a:xfrm>
            <a:off x="8289080" y="3544426"/>
            <a:ext cx="1034337" cy="995129"/>
          </a:xfrm>
          <a:prstGeom prst="wedgeRectCallout">
            <a:avLst>
              <a:gd name="adj1" fmla="val 58626"/>
              <a:gd name="adj2" fmla="val -8935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100" dirty="0" smtClean="0"/>
              <a:t>ソートする</a:t>
            </a:r>
            <a:endParaRPr kumimoji="1" lang="en-US" altLang="ja-JP" sz="1100" dirty="0" smtClean="0"/>
          </a:p>
          <a:p>
            <a:pPr algn="ctr"/>
            <a:r>
              <a:rPr lang="ja-JP" altLang="en-US" sz="1100" dirty="0" smtClean="0"/>
              <a:t>→過去に小コストのものがあればそっちを探索する．</a:t>
            </a:r>
            <a:endParaRPr kumimoji="1" lang="ja-JP" altLang="en-US" sz="1100" dirty="0"/>
          </a:p>
        </p:txBody>
      </p:sp>
      <p:sp>
        <p:nvSpPr>
          <p:cNvPr id="15" name="正方形/長方形 14"/>
          <p:cNvSpPr/>
          <p:nvPr/>
        </p:nvSpPr>
        <p:spPr>
          <a:xfrm>
            <a:off x="1442195" y="3018294"/>
            <a:ext cx="432000" cy="18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2924594" y="6133331"/>
            <a:ext cx="432000" cy="18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2050849" y="2706047"/>
            <a:ext cx="216000" cy="144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112187" y="5842780"/>
            <a:ext cx="216000" cy="144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6363358" y="2947175"/>
            <a:ext cx="252000" cy="144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6111358" y="5652906"/>
            <a:ext cx="360000" cy="144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9827040" y="3390901"/>
            <a:ext cx="144000" cy="144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8475080" y="3598633"/>
            <a:ext cx="360000" cy="18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4896550" y="5884695"/>
            <a:ext cx="360000" cy="18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0532480" y="1714004"/>
            <a:ext cx="326020" cy="144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6453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266356"/>
              </p:ext>
            </p:extLst>
          </p:nvPr>
        </p:nvGraphicFramePr>
        <p:xfrm>
          <a:off x="427036" y="29099"/>
          <a:ext cx="11512554" cy="67266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3214"/>
                <a:gridCol w="2047875"/>
                <a:gridCol w="2528888"/>
                <a:gridCol w="2519362"/>
                <a:gridCol w="2843215"/>
              </a:tblGrid>
              <a:tr h="373735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NN</a:t>
                      </a:r>
                      <a:r>
                        <a:rPr kumimoji="1" lang="ja-JP" altLang="en-US" dirty="0" smtClean="0"/>
                        <a:t>法種別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1721241">
                <a:tc>
                  <a:txBody>
                    <a:bodyPr/>
                    <a:lstStyle/>
                    <a:p>
                      <a:r>
                        <a:rPr kumimoji="1" lang="ja-JP" altLang="en-US" sz="1600" dirty="0" smtClean="0"/>
                        <a:t>プロトタイプ</a:t>
                      </a:r>
                      <a:endParaRPr kumimoji="1" lang="ja-JP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</a:tr>
              <a:tr h="1819080">
                <a:tc>
                  <a:txBody>
                    <a:bodyPr/>
                    <a:lstStyle/>
                    <a:p>
                      <a:r>
                        <a:rPr kumimoji="1" lang="ja-JP" altLang="en-US" sz="1600" dirty="0" smtClean="0"/>
                        <a:t>パーセプトロン</a:t>
                      </a:r>
                      <a:endParaRPr kumimoji="1" lang="ja-JP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/>
                </a:tc>
              </a:tr>
              <a:tr h="1852678">
                <a:tc>
                  <a:txBody>
                    <a:bodyPr/>
                    <a:lstStyle/>
                    <a:p>
                      <a:r>
                        <a:rPr kumimoji="1" lang="ja-JP" altLang="en-US" sz="1400" dirty="0" smtClean="0"/>
                        <a:t>区分的線形識別関数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959937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k-NN</a:t>
                      </a:r>
                      <a:r>
                        <a:rPr kumimoji="1" lang="ja-JP" altLang="en-US" dirty="0" smtClean="0"/>
                        <a:t>法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747" y="2189986"/>
            <a:ext cx="1742363" cy="171236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317" y="468415"/>
            <a:ext cx="1925002" cy="158146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5022" y="436519"/>
            <a:ext cx="1928141" cy="1640845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9280" y="2173117"/>
            <a:ext cx="2458594" cy="1465371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8178" y="2176992"/>
            <a:ext cx="2188681" cy="1706307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2401" y="4728840"/>
            <a:ext cx="2715615" cy="404812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2401" y="5133652"/>
            <a:ext cx="2715615" cy="575869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7985" y="3999592"/>
            <a:ext cx="1695125" cy="1762931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99280" y="4093200"/>
            <a:ext cx="2426211" cy="1566188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23027" y="5879834"/>
            <a:ext cx="2001369" cy="825762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99280" y="5850309"/>
            <a:ext cx="3923282" cy="855287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2400" y="468416"/>
            <a:ext cx="2715615" cy="220476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42400" y="674705"/>
            <a:ext cx="2715615" cy="449924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42400" y="1124629"/>
            <a:ext cx="2715615" cy="228112"/>
          </a:xfrm>
          <a:prstGeom prst="rect">
            <a:avLst/>
          </a:prstGeom>
        </p:spPr>
      </p:pic>
      <p:sp>
        <p:nvSpPr>
          <p:cNvPr id="23" name="四角形吹き出し 22"/>
          <p:cNvSpPr/>
          <p:nvPr/>
        </p:nvSpPr>
        <p:spPr>
          <a:xfrm>
            <a:off x="7802854" y="840430"/>
            <a:ext cx="1293522" cy="262616"/>
          </a:xfrm>
          <a:prstGeom prst="wedgeRectCallout">
            <a:avLst>
              <a:gd name="adj1" fmla="val 95491"/>
              <a:gd name="adj2" fmla="val -1003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000" dirty="0" smtClean="0"/>
              <a:t>これを最小化したい</a:t>
            </a:r>
            <a:endParaRPr kumimoji="1" lang="ja-JP" altLang="en-US" sz="1000" dirty="0"/>
          </a:p>
        </p:txBody>
      </p:sp>
      <p:sp>
        <p:nvSpPr>
          <p:cNvPr id="24" name="四角形吹き出し 23"/>
          <p:cNvSpPr/>
          <p:nvPr/>
        </p:nvSpPr>
        <p:spPr>
          <a:xfrm>
            <a:off x="7802854" y="1129032"/>
            <a:ext cx="1293522" cy="262616"/>
          </a:xfrm>
          <a:prstGeom prst="wedgeRectCallout">
            <a:avLst>
              <a:gd name="adj1" fmla="val 75609"/>
              <a:gd name="adj2" fmla="val -6412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000" dirty="0" smtClean="0"/>
              <a:t>これを最大化したい</a:t>
            </a:r>
            <a:endParaRPr kumimoji="1" lang="ja-JP" altLang="en-US" sz="1000" dirty="0"/>
          </a:p>
        </p:txBody>
      </p:sp>
      <p:cxnSp>
        <p:nvCxnSpPr>
          <p:cNvPr id="26" name="直線コネクタ 25"/>
          <p:cNvCxnSpPr/>
          <p:nvPr/>
        </p:nvCxnSpPr>
        <p:spPr>
          <a:xfrm>
            <a:off x="10315576" y="1107809"/>
            <a:ext cx="661988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図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42400" y="1728300"/>
            <a:ext cx="2715615" cy="430252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37547" y="2154004"/>
            <a:ext cx="2720467" cy="674925"/>
          </a:xfrm>
          <a:prstGeom prst="rect">
            <a:avLst/>
          </a:prstGeom>
        </p:spPr>
      </p:pic>
      <p:sp>
        <p:nvSpPr>
          <p:cNvPr id="29" name="テキスト ボックス 28"/>
          <p:cNvSpPr txBox="1"/>
          <p:nvPr/>
        </p:nvSpPr>
        <p:spPr>
          <a:xfrm>
            <a:off x="9177337" y="1328102"/>
            <a:ext cx="2624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/>
              <a:t>プロトタイプの座標を，入力</a:t>
            </a:r>
            <a:r>
              <a:rPr kumimoji="1" lang="en-US" altLang="ja-JP" sz="1050" dirty="0" smtClean="0"/>
              <a:t>x</a:t>
            </a:r>
            <a:r>
              <a:rPr kumimoji="1" lang="ja-JP" altLang="en-US" sz="1050" dirty="0" smtClean="0"/>
              <a:t>にかける重みベクトル</a:t>
            </a:r>
            <a:r>
              <a:rPr kumimoji="1" lang="en-US" altLang="ja-JP" sz="1050" dirty="0" smtClean="0"/>
              <a:t>w</a:t>
            </a:r>
            <a:r>
              <a:rPr kumimoji="1" lang="ja-JP" altLang="en-US" sz="1050" dirty="0" smtClean="0"/>
              <a:t>に変数変換</a:t>
            </a:r>
            <a:endParaRPr kumimoji="1" lang="ja-JP" altLang="en-US" sz="1050" dirty="0"/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37547" y="2823832"/>
            <a:ext cx="2720467" cy="865603"/>
          </a:xfrm>
          <a:prstGeom prst="rect">
            <a:avLst/>
          </a:prstGeom>
        </p:spPr>
      </p:pic>
      <p:sp>
        <p:nvSpPr>
          <p:cNvPr id="31" name="テキスト ボックス 30"/>
          <p:cNvSpPr txBox="1"/>
          <p:nvPr/>
        </p:nvSpPr>
        <p:spPr>
          <a:xfrm>
            <a:off x="9186863" y="3305175"/>
            <a:ext cx="623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/>
              <a:t>ただし，</a:t>
            </a:r>
            <a:endParaRPr kumimoji="1" lang="ja-JP" altLang="en-US" sz="1000" dirty="0"/>
          </a:p>
        </p:txBody>
      </p:sp>
      <p:pic>
        <p:nvPicPr>
          <p:cNvPr id="32" name="図 3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77350" y="3679898"/>
            <a:ext cx="2580664" cy="396607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923597" y="3999592"/>
            <a:ext cx="1882266" cy="172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58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13" y="675831"/>
            <a:ext cx="1742363" cy="1712365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265" y="643865"/>
            <a:ext cx="2458594" cy="1465371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1164" y="3224939"/>
            <a:ext cx="2188681" cy="1706307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705" y="3397020"/>
            <a:ext cx="2979393" cy="444133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8078" y="3815938"/>
            <a:ext cx="3064646" cy="649884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4757" y="644730"/>
            <a:ext cx="2715615" cy="430252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9904" y="1070434"/>
            <a:ext cx="2720467" cy="674925"/>
          </a:xfrm>
          <a:prstGeom prst="rect">
            <a:avLst/>
          </a:prstGeom>
        </p:spPr>
      </p:pic>
      <p:sp>
        <p:nvSpPr>
          <p:cNvPr id="29" name="テキスト ボックス 28"/>
          <p:cNvSpPr txBox="1"/>
          <p:nvPr/>
        </p:nvSpPr>
        <p:spPr>
          <a:xfrm>
            <a:off x="9289694" y="244532"/>
            <a:ext cx="2624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/>
              <a:t>プロトタイプの座標を，入力</a:t>
            </a:r>
            <a:r>
              <a:rPr kumimoji="1" lang="en-US" altLang="ja-JP" sz="1050" dirty="0" smtClean="0"/>
              <a:t>x</a:t>
            </a:r>
            <a:r>
              <a:rPr kumimoji="1" lang="ja-JP" altLang="en-US" sz="1050" dirty="0" smtClean="0"/>
              <a:t>にかける重みベクトル</a:t>
            </a:r>
            <a:r>
              <a:rPr kumimoji="1" lang="en-US" altLang="ja-JP" sz="1050" dirty="0" smtClean="0"/>
              <a:t>w</a:t>
            </a:r>
            <a:r>
              <a:rPr kumimoji="1" lang="ja-JP" altLang="en-US" sz="1050" dirty="0" smtClean="0"/>
              <a:t>に変数変換</a:t>
            </a:r>
            <a:endParaRPr kumimoji="1" lang="ja-JP" altLang="en-US" sz="1050" dirty="0"/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9904" y="1740262"/>
            <a:ext cx="2720467" cy="865603"/>
          </a:xfrm>
          <a:prstGeom prst="rect">
            <a:avLst/>
          </a:prstGeom>
        </p:spPr>
      </p:pic>
      <p:sp>
        <p:nvSpPr>
          <p:cNvPr id="31" name="テキスト ボックス 30"/>
          <p:cNvSpPr txBox="1"/>
          <p:nvPr/>
        </p:nvSpPr>
        <p:spPr>
          <a:xfrm>
            <a:off x="9299220" y="2221605"/>
            <a:ext cx="623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/>
              <a:t>ただし，</a:t>
            </a:r>
            <a:endParaRPr kumimoji="1" lang="ja-JP" altLang="en-US" sz="1000" dirty="0"/>
          </a:p>
        </p:txBody>
      </p:sp>
      <p:pic>
        <p:nvPicPr>
          <p:cNvPr id="32" name="図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31739" y="4534639"/>
            <a:ext cx="2580664" cy="396607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6632" y="2742563"/>
            <a:ext cx="1882266" cy="1723945"/>
          </a:xfrm>
          <a:prstGeom prst="rect">
            <a:avLst/>
          </a:prstGeom>
        </p:spPr>
      </p:pic>
      <p:sp>
        <p:nvSpPr>
          <p:cNvPr id="36" name="テキスト ボックス 35"/>
          <p:cNvSpPr txBox="1"/>
          <p:nvPr/>
        </p:nvSpPr>
        <p:spPr>
          <a:xfrm>
            <a:off x="200025" y="99084"/>
            <a:ext cx="1785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パーセプトロン</a:t>
            </a:r>
            <a:endParaRPr kumimoji="1" lang="ja-JP" altLang="en-US" dirty="0"/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89359" y="873229"/>
            <a:ext cx="2715615" cy="220476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89359" y="1079518"/>
            <a:ext cx="2715615" cy="449924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89359" y="1529442"/>
            <a:ext cx="2715615" cy="228112"/>
          </a:xfrm>
          <a:prstGeom prst="rect">
            <a:avLst/>
          </a:prstGeom>
        </p:spPr>
      </p:pic>
      <p:sp>
        <p:nvSpPr>
          <p:cNvPr id="38" name="四角形吹き出し 37"/>
          <p:cNvSpPr/>
          <p:nvPr/>
        </p:nvSpPr>
        <p:spPr>
          <a:xfrm>
            <a:off x="2049813" y="1245243"/>
            <a:ext cx="1293522" cy="262616"/>
          </a:xfrm>
          <a:prstGeom prst="wedgeRectCallout">
            <a:avLst>
              <a:gd name="adj1" fmla="val 95491"/>
              <a:gd name="adj2" fmla="val -1003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000" dirty="0" smtClean="0"/>
              <a:t>これを最小化したい</a:t>
            </a:r>
            <a:endParaRPr kumimoji="1" lang="ja-JP" altLang="en-US" sz="1000" dirty="0"/>
          </a:p>
        </p:txBody>
      </p:sp>
      <p:sp>
        <p:nvSpPr>
          <p:cNvPr id="39" name="四角形吹き出し 38"/>
          <p:cNvSpPr/>
          <p:nvPr/>
        </p:nvSpPr>
        <p:spPr>
          <a:xfrm>
            <a:off x="2049813" y="1533845"/>
            <a:ext cx="1293522" cy="262616"/>
          </a:xfrm>
          <a:prstGeom prst="wedgeRectCallout">
            <a:avLst>
              <a:gd name="adj1" fmla="val 75609"/>
              <a:gd name="adj2" fmla="val -6412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000" dirty="0" smtClean="0"/>
              <a:t>これを最大化したい</a:t>
            </a:r>
            <a:endParaRPr kumimoji="1" lang="ja-JP" altLang="en-US" sz="1000" dirty="0"/>
          </a:p>
        </p:txBody>
      </p:sp>
      <p:cxnSp>
        <p:nvCxnSpPr>
          <p:cNvPr id="40" name="直線コネクタ 39"/>
          <p:cNvCxnSpPr/>
          <p:nvPr/>
        </p:nvCxnSpPr>
        <p:spPr>
          <a:xfrm>
            <a:off x="4562535" y="1512622"/>
            <a:ext cx="661988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右矢印 1"/>
          <p:cNvSpPr/>
          <p:nvPr/>
        </p:nvSpPr>
        <p:spPr>
          <a:xfrm>
            <a:off x="2449863" y="643865"/>
            <a:ext cx="348354" cy="308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右矢印 40"/>
          <p:cNvSpPr/>
          <p:nvPr/>
        </p:nvSpPr>
        <p:spPr>
          <a:xfrm>
            <a:off x="6257547" y="643865"/>
            <a:ext cx="348354" cy="308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右矢印 41"/>
          <p:cNvSpPr/>
          <p:nvPr/>
        </p:nvSpPr>
        <p:spPr>
          <a:xfrm>
            <a:off x="8901550" y="643865"/>
            <a:ext cx="348354" cy="308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下矢印 3"/>
          <p:cNvSpPr/>
          <p:nvPr/>
        </p:nvSpPr>
        <p:spPr>
          <a:xfrm>
            <a:off x="10367962" y="2748714"/>
            <a:ext cx="399454" cy="3333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左矢印 4"/>
          <p:cNvSpPr/>
          <p:nvPr/>
        </p:nvSpPr>
        <p:spPr>
          <a:xfrm>
            <a:off x="9075727" y="3767138"/>
            <a:ext cx="344498" cy="3619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左矢印 43"/>
          <p:cNvSpPr/>
          <p:nvPr/>
        </p:nvSpPr>
        <p:spPr>
          <a:xfrm>
            <a:off x="6433652" y="3767138"/>
            <a:ext cx="344498" cy="3619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リーフォーム 42"/>
          <p:cNvSpPr/>
          <p:nvPr/>
        </p:nvSpPr>
        <p:spPr>
          <a:xfrm>
            <a:off x="4632325" y="1339850"/>
            <a:ext cx="4699000" cy="889020"/>
          </a:xfrm>
          <a:custGeom>
            <a:avLst/>
            <a:gdLst>
              <a:gd name="connsiteX0" fmla="*/ 0 w 4699000"/>
              <a:gd name="connsiteY0" fmla="*/ 444500 h 889020"/>
              <a:gd name="connsiteX1" fmla="*/ 657225 w 4699000"/>
              <a:gd name="connsiteY1" fmla="*/ 692150 h 889020"/>
              <a:gd name="connsiteX2" fmla="*/ 1863725 w 4699000"/>
              <a:gd name="connsiteY2" fmla="*/ 854075 h 889020"/>
              <a:gd name="connsiteX3" fmla="*/ 3340100 w 4699000"/>
              <a:gd name="connsiteY3" fmla="*/ 882650 h 889020"/>
              <a:gd name="connsiteX4" fmla="*/ 3978275 w 4699000"/>
              <a:gd name="connsiteY4" fmla="*/ 765175 h 889020"/>
              <a:gd name="connsiteX5" fmla="*/ 4505325 w 4699000"/>
              <a:gd name="connsiteY5" fmla="*/ 174625 h 889020"/>
              <a:gd name="connsiteX6" fmla="*/ 4699000 w 4699000"/>
              <a:gd name="connsiteY6" fmla="*/ 0 h 88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99000" h="889020">
                <a:moveTo>
                  <a:pt x="0" y="444500"/>
                </a:moveTo>
                <a:cubicBezTo>
                  <a:pt x="173302" y="534194"/>
                  <a:pt x="346604" y="623888"/>
                  <a:pt x="657225" y="692150"/>
                </a:cubicBezTo>
                <a:cubicBezTo>
                  <a:pt x="967846" y="760413"/>
                  <a:pt x="1416579" y="822325"/>
                  <a:pt x="1863725" y="854075"/>
                </a:cubicBezTo>
                <a:cubicBezTo>
                  <a:pt x="2310871" y="885825"/>
                  <a:pt x="2987675" y="897467"/>
                  <a:pt x="3340100" y="882650"/>
                </a:cubicBezTo>
                <a:cubicBezTo>
                  <a:pt x="3692525" y="867833"/>
                  <a:pt x="3784071" y="883179"/>
                  <a:pt x="3978275" y="765175"/>
                </a:cubicBezTo>
                <a:cubicBezTo>
                  <a:pt x="4172479" y="647171"/>
                  <a:pt x="4385204" y="302154"/>
                  <a:pt x="4505325" y="174625"/>
                </a:cubicBezTo>
                <a:cubicBezTo>
                  <a:pt x="4625446" y="47096"/>
                  <a:pt x="4662223" y="23548"/>
                  <a:pt x="4699000" y="0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6820850" y="2111028"/>
            <a:ext cx="862213" cy="26161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ja-JP" sz="11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ja-JP" altLang="en-US" sz="1100" dirty="0" smtClean="0"/>
              <a:t>の多項式</a:t>
            </a:r>
            <a:endParaRPr kumimoji="1" lang="ja-JP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650072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13" y="675831"/>
            <a:ext cx="1742363" cy="1712365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265" y="643865"/>
            <a:ext cx="2458594" cy="1465371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1164" y="3224939"/>
            <a:ext cx="2188681" cy="1706307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705" y="3397020"/>
            <a:ext cx="2979393" cy="444133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8078" y="3815938"/>
            <a:ext cx="3064646" cy="649884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4757" y="644730"/>
            <a:ext cx="2715615" cy="430252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9904" y="1070434"/>
            <a:ext cx="2720467" cy="674925"/>
          </a:xfrm>
          <a:prstGeom prst="rect">
            <a:avLst/>
          </a:prstGeom>
        </p:spPr>
      </p:pic>
      <p:sp>
        <p:nvSpPr>
          <p:cNvPr id="29" name="テキスト ボックス 28"/>
          <p:cNvSpPr txBox="1"/>
          <p:nvPr/>
        </p:nvSpPr>
        <p:spPr>
          <a:xfrm>
            <a:off x="9289694" y="244532"/>
            <a:ext cx="2624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/>
              <a:t>プロトタイプの座標を，入力</a:t>
            </a:r>
            <a:r>
              <a:rPr kumimoji="1" lang="en-US" altLang="ja-JP" sz="1050" dirty="0" smtClean="0"/>
              <a:t>x</a:t>
            </a:r>
            <a:r>
              <a:rPr kumimoji="1" lang="ja-JP" altLang="en-US" sz="1050" dirty="0" smtClean="0"/>
              <a:t>にかける重みベクトル</a:t>
            </a:r>
            <a:r>
              <a:rPr kumimoji="1" lang="en-US" altLang="ja-JP" sz="1050" dirty="0" smtClean="0"/>
              <a:t>w</a:t>
            </a:r>
            <a:r>
              <a:rPr kumimoji="1" lang="ja-JP" altLang="en-US" sz="1050" dirty="0" smtClean="0"/>
              <a:t>に変数変換</a:t>
            </a:r>
            <a:endParaRPr kumimoji="1" lang="ja-JP" altLang="en-US" sz="1050" dirty="0"/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9904" y="1740262"/>
            <a:ext cx="2720467" cy="865603"/>
          </a:xfrm>
          <a:prstGeom prst="rect">
            <a:avLst/>
          </a:prstGeom>
        </p:spPr>
      </p:pic>
      <p:sp>
        <p:nvSpPr>
          <p:cNvPr id="31" name="テキスト ボックス 30"/>
          <p:cNvSpPr txBox="1"/>
          <p:nvPr/>
        </p:nvSpPr>
        <p:spPr>
          <a:xfrm>
            <a:off x="9299220" y="2221605"/>
            <a:ext cx="623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/>
              <a:t>ただし，</a:t>
            </a:r>
            <a:endParaRPr kumimoji="1" lang="ja-JP" altLang="en-US" sz="1000" dirty="0"/>
          </a:p>
        </p:txBody>
      </p:sp>
      <p:pic>
        <p:nvPicPr>
          <p:cNvPr id="32" name="図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31739" y="4534639"/>
            <a:ext cx="2580664" cy="396607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6632" y="2742563"/>
            <a:ext cx="1882266" cy="1723945"/>
          </a:xfrm>
          <a:prstGeom prst="rect">
            <a:avLst/>
          </a:prstGeom>
        </p:spPr>
      </p:pic>
      <p:sp>
        <p:nvSpPr>
          <p:cNvPr id="36" name="テキスト ボックス 35"/>
          <p:cNvSpPr txBox="1"/>
          <p:nvPr/>
        </p:nvSpPr>
        <p:spPr>
          <a:xfrm>
            <a:off x="200025" y="99084"/>
            <a:ext cx="1785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パーセプトロン</a:t>
            </a:r>
            <a:endParaRPr kumimoji="1" lang="ja-JP" altLang="en-US" dirty="0"/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89359" y="873229"/>
            <a:ext cx="2715615" cy="220476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89359" y="1079518"/>
            <a:ext cx="2715615" cy="449924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89359" y="1529442"/>
            <a:ext cx="2715615" cy="228112"/>
          </a:xfrm>
          <a:prstGeom prst="rect">
            <a:avLst/>
          </a:prstGeom>
        </p:spPr>
      </p:pic>
      <p:sp>
        <p:nvSpPr>
          <p:cNvPr id="38" name="四角形吹き出し 37"/>
          <p:cNvSpPr/>
          <p:nvPr/>
        </p:nvSpPr>
        <p:spPr>
          <a:xfrm>
            <a:off x="2049813" y="1245243"/>
            <a:ext cx="1293522" cy="262616"/>
          </a:xfrm>
          <a:prstGeom prst="wedgeRectCallout">
            <a:avLst>
              <a:gd name="adj1" fmla="val 95491"/>
              <a:gd name="adj2" fmla="val -1003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000" dirty="0" smtClean="0"/>
              <a:t>これを最小化したい</a:t>
            </a:r>
            <a:endParaRPr kumimoji="1" lang="ja-JP" altLang="en-US" sz="1000" dirty="0"/>
          </a:p>
        </p:txBody>
      </p:sp>
      <p:sp>
        <p:nvSpPr>
          <p:cNvPr id="39" name="四角形吹き出し 38"/>
          <p:cNvSpPr/>
          <p:nvPr/>
        </p:nvSpPr>
        <p:spPr>
          <a:xfrm>
            <a:off x="2049813" y="1533845"/>
            <a:ext cx="1293522" cy="262616"/>
          </a:xfrm>
          <a:prstGeom prst="wedgeRectCallout">
            <a:avLst>
              <a:gd name="adj1" fmla="val 75609"/>
              <a:gd name="adj2" fmla="val -6412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000" dirty="0" smtClean="0"/>
              <a:t>これを最大化したい</a:t>
            </a:r>
            <a:endParaRPr kumimoji="1" lang="ja-JP" altLang="en-US" sz="1000" dirty="0"/>
          </a:p>
        </p:txBody>
      </p:sp>
      <p:cxnSp>
        <p:nvCxnSpPr>
          <p:cNvPr id="40" name="直線コネクタ 39"/>
          <p:cNvCxnSpPr/>
          <p:nvPr/>
        </p:nvCxnSpPr>
        <p:spPr>
          <a:xfrm>
            <a:off x="4562535" y="1512622"/>
            <a:ext cx="661988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右矢印 1"/>
          <p:cNvSpPr/>
          <p:nvPr/>
        </p:nvSpPr>
        <p:spPr>
          <a:xfrm>
            <a:off x="2449863" y="643865"/>
            <a:ext cx="348354" cy="308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右矢印 40"/>
          <p:cNvSpPr/>
          <p:nvPr/>
        </p:nvSpPr>
        <p:spPr>
          <a:xfrm>
            <a:off x="6257547" y="643865"/>
            <a:ext cx="348354" cy="308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右矢印 41"/>
          <p:cNvSpPr/>
          <p:nvPr/>
        </p:nvSpPr>
        <p:spPr>
          <a:xfrm>
            <a:off x="8901550" y="643865"/>
            <a:ext cx="348354" cy="308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下矢印 3"/>
          <p:cNvSpPr/>
          <p:nvPr/>
        </p:nvSpPr>
        <p:spPr>
          <a:xfrm>
            <a:off x="10367962" y="2748714"/>
            <a:ext cx="399454" cy="3333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左矢印 4"/>
          <p:cNvSpPr/>
          <p:nvPr/>
        </p:nvSpPr>
        <p:spPr>
          <a:xfrm>
            <a:off x="9075727" y="3767138"/>
            <a:ext cx="344498" cy="3619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左矢印 43"/>
          <p:cNvSpPr/>
          <p:nvPr/>
        </p:nvSpPr>
        <p:spPr>
          <a:xfrm>
            <a:off x="6433652" y="3767138"/>
            <a:ext cx="344498" cy="3619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740570" y="2223986"/>
            <a:ext cx="192881" cy="11678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2643189" y="1304480"/>
            <a:ext cx="114300" cy="13855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2643189" y="1595874"/>
            <a:ext cx="114300" cy="13855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7461188" y="721298"/>
            <a:ext cx="114300" cy="1121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7458808" y="1248410"/>
            <a:ext cx="114300" cy="1121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7458808" y="1775522"/>
            <a:ext cx="114300" cy="1121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7883385" y="655184"/>
            <a:ext cx="75393" cy="1121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7876242" y="1179329"/>
            <a:ext cx="75393" cy="1121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7876241" y="1701484"/>
            <a:ext cx="75393" cy="1121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8240572" y="843866"/>
            <a:ext cx="91422" cy="16578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9835656" y="687785"/>
            <a:ext cx="72000" cy="1121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10176801" y="886869"/>
            <a:ext cx="72000" cy="1121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9652926" y="1179329"/>
            <a:ext cx="72000" cy="1121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10068648" y="1174350"/>
            <a:ext cx="72000" cy="1121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 6"/>
          <p:cNvSpPr/>
          <p:nvPr/>
        </p:nvSpPr>
        <p:spPr>
          <a:xfrm>
            <a:off x="4632325" y="1339850"/>
            <a:ext cx="4699000" cy="889020"/>
          </a:xfrm>
          <a:custGeom>
            <a:avLst/>
            <a:gdLst>
              <a:gd name="connsiteX0" fmla="*/ 0 w 4699000"/>
              <a:gd name="connsiteY0" fmla="*/ 444500 h 889020"/>
              <a:gd name="connsiteX1" fmla="*/ 657225 w 4699000"/>
              <a:gd name="connsiteY1" fmla="*/ 692150 h 889020"/>
              <a:gd name="connsiteX2" fmla="*/ 1863725 w 4699000"/>
              <a:gd name="connsiteY2" fmla="*/ 854075 h 889020"/>
              <a:gd name="connsiteX3" fmla="*/ 3340100 w 4699000"/>
              <a:gd name="connsiteY3" fmla="*/ 882650 h 889020"/>
              <a:gd name="connsiteX4" fmla="*/ 3978275 w 4699000"/>
              <a:gd name="connsiteY4" fmla="*/ 765175 h 889020"/>
              <a:gd name="connsiteX5" fmla="*/ 4505325 w 4699000"/>
              <a:gd name="connsiteY5" fmla="*/ 174625 h 889020"/>
              <a:gd name="connsiteX6" fmla="*/ 4699000 w 4699000"/>
              <a:gd name="connsiteY6" fmla="*/ 0 h 88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99000" h="889020">
                <a:moveTo>
                  <a:pt x="0" y="444500"/>
                </a:moveTo>
                <a:cubicBezTo>
                  <a:pt x="173302" y="534194"/>
                  <a:pt x="346604" y="623888"/>
                  <a:pt x="657225" y="692150"/>
                </a:cubicBezTo>
                <a:cubicBezTo>
                  <a:pt x="967846" y="760413"/>
                  <a:pt x="1416579" y="822325"/>
                  <a:pt x="1863725" y="854075"/>
                </a:cubicBezTo>
                <a:cubicBezTo>
                  <a:pt x="2310871" y="885825"/>
                  <a:pt x="2987675" y="897467"/>
                  <a:pt x="3340100" y="882650"/>
                </a:cubicBezTo>
                <a:cubicBezTo>
                  <a:pt x="3692525" y="867833"/>
                  <a:pt x="3784071" y="883179"/>
                  <a:pt x="3978275" y="765175"/>
                </a:cubicBezTo>
                <a:cubicBezTo>
                  <a:pt x="4172479" y="647171"/>
                  <a:pt x="4385204" y="302154"/>
                  <a:pt x="4505325" y="174625"/>
                </a:cubicBezTo>
                <a:cubicBezTo>
                  <a:pt x="4625446" y="47096"/>
                  <a:pt x="4662223" y="23548"/>
                  <a:pt x="4699000" y="0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820850" y="2111028"/>
            <a:ext cx="862213" cy="26161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ja-JP" sz="11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ja-JP" altLang="en-US" sz="1100" dirty="0" smtClean="0"/>
              <a:t>の多項式</a:t>
            </a:r>
            <a:endParaRPr kumimoji="1" lang="ja-JP" altLang="en-US" sz="1100" dirty="0"/>
          </a:p>
        </p:txBody>
      </p:sp>
      <p:sp>
        <p:nvSpPr>
          <p:cNvPr id="57" name="正方形/長方形 56"/>
          <p:cNvSpPr/>
          <p:nvPr/>
        </p:nvSpPr>
        <p:spPr>
          <a:xfrm>
            <a:off x="9813431" y="1523775"/>
            <a:ext cx="72000" cy="1121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9799656" y="1843348"/>
            <a:ext cx="72000" cy="1121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9652926" y="2094110"/>
            <a:ext cx="72000" cy="1121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10212801" y="1849706"/>
            <a:ext cx="72000" cy="1121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10548315" y="1843348"/>
            <a:ext cx="72000" cy="1121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10456669" y="3313373"/>
            <a:ext cx="72000" cy="1121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10456669" y="3948113"/>
            <a:ext cx="72000" cy="1121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10456669" y="4582853"/>
            <a:ext cx="72000" cy="1121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11434569" y="3841153"/>
            <a:ext cx="72000" cy="1121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4360669" y="3845008"/>
            <a:ext cx="54000" cy="1121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4360669" y="4016948"/>
            <a:ext cx="54000" cy="1121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6892929" y="2175276"/>
            <a:ext cx="108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7597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34" y="694417"/>
            <a:ext cx="1695125" cy="176293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897" y="652544"/>
            <a:ext cx="2832149" cy="1828233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264334" y="62478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区分的線形識別関数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4264" y="462629"/>
            <a:ext cx="2686904" cy="110861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9168" y="1602061"/>
            <a:ext cx="3923282" cy="855287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8275944" y="62478"/>
            <a:ext cx="888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k-NN</a:t>
            </a:r>
            <a:r>
              <a:rPr lang="ja-JP" altLang="en-US" dirty="0"/>
              <a:t>法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855040" y="2318790"/>
            <a:ext cx="235573" cy="13855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945777" y="2318790"/>
            <a:ext cx="180000" cy="13855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7103440" y="2137815"/>
            <a:ext cx="180000" cy="13855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84" y="3366180"/>
            <a:ext cx="1695125" cy="1762931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247" y="3324307"/>
            <a:ext cx="2832149" cy="1828233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7614" y="3134392"/>
            <a:ext cx="2686904" cy="1108613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2518" y="4273824"/>
            <a:ext cx="3923282" cy="855287"/>
          </a:xfrm>
          <a:prstGeom prst="rect">
            <a:avLst/>
          </a:prstGeom>
        </p:spPr>
      </p:pic>
      <p:sp>
        <p:nvSpPr>
          <p:cNvPr id="17" name="正方形/長方形 16"/>
          <p:cNvSpPr/>
          <p:nvPr/>
        </p:nvSpPr>
        <p:spPr>
          <a:xfrm>
            <a:off x="8840118" y="1443904"/>
            <a:ext cx="54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8943809" y="2158847"/>
            <a:ext cx="54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9333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線コネクタ 18"/>
          <p:cNvCxnSpPr/>
          <p:nvPr/>
        </p:nvCxnSpPr>
        <p:spPr>
          <a:xfrm flipH="1">
            <a:off x="7945737" y="28690"/>
            <a:ext cx="0" cy="676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/>
          <p:cNvSpPr txBox="1"/>
          <p:nvPr/>
        </p:nvSpPr>
        <p:spPr>
          <a:xfrm>
            <a:off x="0" y="0"/>
            <a:ext cx="268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Widrow</a:t>
            </a:r>
            <a:r>
              <a:rPr kumimoji="1" lang="en-US" altLang="ja-JP" dirty="0" smtClean="0"/>
              <a:t>-Hoff</a:t>
            </a:r>
            <a:r>
              <a:rPr kumimoji="1" lang="ja-JP" altLang="en-US" dirty="0" smtClean="0"/>
              <a:t>の学習規則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6" y="385895"/>
            <a:ext cx="3804453" cy="64658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6" y="2494376"/>
            <a:ext cx="3802998" cy="159034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26" y="4084721"/>
            <a:ext cx="3802998" cy="168120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/>
          <a:srcRect t="17623"/>
          <a:stretch/>
        </p:blipFill>
        <p:spPr>
          <a:xfrm>
            <a:off x="4007934" y="385895"/>
            <a:ext cx="3770648" cy="186940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96" y="1032480"/>
            <a:ext cx="3804453" cy="146189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/>
          <a:srcRect b="84514"/>
          <a:stretch/>
        </p:blipFill>
        <p:spPr>
          <a:xfrm>
            <a:off x="62696" y="5765924"/>
            <a:ext cx="3770648" cy="351421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7934" y="2360072"/>
            <a:ext cx="3770648" cy="1041965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7934" y="3436008"/>
            <a:ext cx="3770648" cy="2184217"/>
          </a:xfrm>
          <a:prstGeom prst="rect">
            <a:avLst/>
          </a:prstGeom>
        </p:spPr>
      </p:pic>
      <p:cxnSp>
        <p:nvCxnSpPr>
          <p:cNvPr id="14" name="直線コネクタ 13"/>
          <p:cNvCxnSpPr/>
          <p:nvPr/>
        </p:nvCxnSpPr>
        <p:spPr>
          <a:xfrm flipH="1">
            <a:off x="3935716" y="28690"/>
            <a:ext cx="0" cy="676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図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70885" y="28692"/>
            <a:ext cx="3645205" cy="3562234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19064" y="3590926"/>
            <a:ext cx="3548845" cy="3183602"/>
          </a:xfrm>
          <a:prstGeom prst="rect">
            <a:avLst/>
          </a:prstGeom>
        </p:spPr>
      </p:pic>
      <p:sp>
        <p:nvSpPr>
          <p:cNvPr id="17" name="四角形吹き出し 16"/>
          <p:cNvSpPr/>
          <p:nvPr/>
        </p:nvSpPr>
        <p:spPr>
          <a:xfrm>
            <a:off x="7986710" y="2209802"/>
            <a:ext cx="1400176" cy="298863"/>
          </a:xfrm>
          <a:prstGeom prst="wedgeRectCallout">
            <a:avLst>
              <a:gd name="adj1" fmla="val 55141"/>
              <a:gd name="adj2" fmla="val 14694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700" dirty="0"/>
              <a:t>正しい結果</a:t>
            </a:r>
            <a:r>
              <a:rPr lang="ja-JP" altLang="en-US" sz="700" dirty="0" smtClean="0"/>
              <a:t>が出る学習データについて重みを修正しない操作</a:t>
            </a:r>
            <a:endParaRPr kumimoji="1" lang="ja-JP" altLang="en-US" sz="700" dirty="0"/>
          </a:p>
        </p:txBody>
      </p:sp>
      <p:sp>
        <p:nvSpPr>
          <p:cNvPr id="18" name="四角形吹き出し 17"/>
          <p:cNvSpPr/>
          <p:nvPr/>
        </p:nvSpPr>
        <p:spPr>
          <a:xfrm>
            <a:off x="4075214" y="5876925"/>
            <a:ext cx="3992461" cy="447643"/>
          </a:xfrm>
          <a:prstGeom prst="wedgeRectCallout">
            <a:avLst>
              <a:gd name="adj1" fmla="val 56211"/>
              <a:gd name="adj2" fmla="val 42843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800" dirty="0" smtClean="0"/>
              <a:t>パーセプトロンは全学習データに対して正しい識別ができるまで停止しない．</a:t>
            </a:r>
            <a:endParaRPr kumimoji="1" lang="en-US" altLang="ja-JP" sz="800" dirty="0" smtClean="0"/>
          </a:p>
          <a:p>
            <a:pPr algn="ctr"/>
            <a:r>
              <a:rPr lang="en-US" altLang="ja-JP" sz="800" dirty="0" err="1" smtClean="0"/>
              <a:t>Widoraw</a:t>
            </a:r>
            <a:r>
              <a:rPr lang="en-US" altLang="ja-JP" sz="800" dirty="0" smtClean="0"/>
              <a:t>-Hoff</a:t>
            </a:r>
            <a:r>
              <a:rPr lang="ja-JP" altLang="en-US" sz="800" dirty="0"/>
              <a:t>の</a:t>
            </a:r>
            <a:r>
              <a:rPr lang="ja-JP" altLang="en-US" sz="800" dirty="0" smtClean="0"/>
              <a:t>学習規則が停止することと，線形分裏面が見つかることは無関係．</a:t>
            </a:r>
            <a:endParaRPr lang="en-US" altLang="ja-JP" sz="800" dirty="0" smtClean="0"/>
          </a:p>
          <a:p>
            <a:pPr algn="ctr"/>
            <a:r>
              <a:rPr lang="ja-JP" altLang="en-US" sz="800" dirty="0" smtClean="0"/>
              <a:t>誤差が小さくなるまで実行．</a:t>
            </a:r>
            <a:endParaRPr kumimoji="1" lang="ja-JP" altLang="en-US" sz="800" dirty="0"/>
          </a:p>
        </p:txBody>
      </p:sp>
      <p:sp>
        <p:nvSpPr>
          <p:cNvPr id="20" name="正方形/長方形 19"/>
          <p:cNvSpPr/>
          <p:nvPr/>
        </p:nvSpPr>
        <p:spPr>
          <a:xfrm>
            <a:off x="2921965" y="3784373"/>
            <a:ext cx="198000" cy="13855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2486999" y="3953883"/>
            <a:ext cx="198000" cy="13855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067774" y="5414963"/>
            <a:ext cx="1770676" cy="702381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055389" y="1253767"/>
            <a:ext cx="129994" cy="16511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5603076" y="1169627"/>
            <a:ext cx="302423" cy="33339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6308902" y="1169627"/>
            <a:ext cx="792000" cy="33339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595424" y="1538921"/>
            <a:ext cx="756000" cy="33339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2833688" y="1428750"/>
            <a:ext cx="2305050" cy="4372508"/>
          </a:xfrm>
          <a:custGeom>
            <a:avLst/>
            <a:gdLst>
              <a:gd name="connsiteX0" fmla="*/ 0 w 2305050"/>
              <a:gd name="connsiteY0" fmla="*/ 4348163 h 4372508"/>
              <a:gd name="connsiteX1" fmla="*/ 128587 w 2305050"/>
              <a:gd name="connsiteY1" fmla="*/ 4352925 h 4372508"/>
              <a:gd name="connsiteX2" fmla="*/ 642937 w 2305050"/>
              <a:gd name="connsiteY2" fmla="*/ 4133850 h 4372508"/>
              <a:gd name="connsiteX3" fmla="*/ 1095375 w 2305050"/>
              <a:gd name="connsiteY3" fmla="*/ 3914775 h 4372508"/>
              <a:gd name="connsiteX4" fmla="*/ 1123950 w 2305050"/>
              <a:gd name="connsiteY4" fmla="*/ 2319338 h 4372508"/>
              <a:gd name="connsiteX5" fmla="*/ 1066800 w 2305050"/>
              <a:gd name="connsiteY5" fmla="*/ 1000125 h 4372508"/>
              <a:gd name="connsiteX6" fmla="*/ 1147762 w 2305050"/>
              <a:gd name="connsiteY6" fmla="*/ 357188 h 4372508"/>
              <a:gd name="connsiteX7" fmla="*/ 1757362 w 2305050"/>
              <a:gd name="connsiteY7" fmla="*/ 228600 h 4372508"/>
              <a:gd name="connsiteX8" fmla="*/ 2209800 w 2305050"/>
              <a:gd name="connsiteY8" fmla="*/ 152400 h 4372508"/>
              <a:gd name="connsiteX9" fmla="*/ 2305050 w 2305050"/>
              <a:gd name="connsiteY9" fmla="*/ 0 h 4372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05050" h="4372508">
                <a:moveTo>
                  <a:pt x="0" y="4348163"/>
                </a:moveTo>
                <a:cubicBezTo>
                  <a:pt x="10715" y="4368403"/>
                  <a:pt x="21431" y="4388644"/>
                  <a:pt x="128587" y="4352925"/>
                </a:cubicBezTo>
                <a:cubicBezTo>
                  <a:pt x="235743" y="4317206"/>
                  <a:pt x="481806" y="4206875"/>
                  <a:pt x="642937" y="4133850"/>
                </a:cubicBezTo>
                <a:cubicBezTo>
                  <a:pt x="804068" y="4060825"/>
                  <a:pt x="1015206" y="4217194"/>
                  <a:pt x="1095375" y="3914775"/>
                </a:cubicBezTo>
                <a:cubicBezTo>
                  <a:pt x="1175544" y="3612356"/>
                  <a:pt x="1128713" y="2805113"/>
                  <a:pt x="1123950" y="2319338"/>
                </a:cubicBezTo>
                <a:cubicBezTo>
                  <a:pt x="1119188" y="1833563"/>
                  <a:pt x="1062831" y="1327150"/>
                  <a:pt x="1066800" y="1000125"/>
                </a:cubicBezTo>
                <a:cubicBezTo>
                  <a:pt x="1070769" y="673100"/>
                  <a:pt x="1032668" y="485775"/>
                  <a:pt x="1147762" y="357188"/>
                </a:cubicBezTo>
                <a:cubicBezTo>
                  <a:pt x="1262856" y="228601"/>
                  <a:pt x="1580356" y="262731"/>
                  <a:pt x="1757362" y="228600"/>
                </a:cubicBezTo>
                <a:cubicBezTo>
                  <a:pt x="1934368" y="194469"/>
                  <a:pt x="2118519" y="190500"/>
                  <a:pt x="2209800" y="152400"/>
                </a:cubicBezTo>
                <a:cubicBezTo>
                  <a:pt x="2301081" y="114300"/>
                  <a:pt x="2303065" y="57150"/>
                  <a:pt x="2305050" y="0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340136" y="1532736"/>
            <a:ext cx="72000" cy="33339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5333326" y="1169627"/>
            <a:ext cx="72000" cy="33339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6047755" y="1169627"/>
            <a:ext cx="72000" cy="33339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671767" y="4368216"/>
            <a:ext cx="828000" cy="3600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5786121" y="5119126"/>
            <a:ext cx="828000" cy="3600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4382948" y="3427065"/>
            <a:ext cx="750041" cy="13855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8778737" y="316616"/>
            <a:ext cx="576000" cy="13855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4377366" y="2362354"/>
            <a:ext cx="468000" cy="13855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8896263" y="902484"/>
            <a:ext cx="576000" cy="13855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0329776" y="6474609"/>
            <a:ext cx="576000" cy="13855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9457974" y="5541420"/>
            <a:ext cx="576000" cy="13855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0191026" y="6313248"/>
            <a:ext cx="630000" cy="13855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9130263" y="6479584"/>
            <a:ext cx="630000" cy="13855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8389315" y="2361382"/>
            <a:ext cx="162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1752692" y="2361382"/>
            <a:ext cx="162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9798145" y="5191126"/>
            <a:ext cx="72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9798145" y="5385414"/>
            <a:ext cx="72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0130312" y="5190152"/>
            <a:ext cx="72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0130312" y="5384440"/>
            <a:ext cx="72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80325" y="71856"/>
            <a:ext cx="1224599" cy="24475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8742438" y="62287"/>
            <a:ext cx="1017826" cy="19702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8554263" y="714657"/>
            <a:ext cx="800474" cy="13855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6415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線コネクタ 18"/>
          <p:cNvCxnSpPr/>
          <p:nvPr/>
        </p:nvCxnSpPr>
        <p:spPr>
          <a:xfrm flipH="1">
            <a:off x="7945737" y="28690"/>
            <a:ext cx="0" cy="676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/>
          <p:cNvSpPr txBox="1"/>
          <p:nvPr/>
        </p:nvSpPr>
        <p:spPr>
          <a:xfrm>
            <a:off x="0" y="0"/>
            <a:ext cx="268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Widrow</a:t>
            </a:r>
            <a:r>
              <a:rPr kumimoji="1" lang="en-US" altLang="ja-JP" dirty="0" smtClean="0"/>
              <a:t>-Hoff</a:t>
            </a:r>
            <a:r>
              <a:rPr kumimoji="1" lang="ja-JP" altLang="en-US" dirty="0" smtClean="0"/>
              <a:t>の学習規則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6" y="385895"/>
            <a:ext cx="3804453" cy="64658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6" y="2494376"/>
            <a:ext cx="3802998" cy="159034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26" y="4084721"/>
            <a:ext cx="3802998" cy="168120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/>
          <a:srcRect t="17623"/>
          <a:stretch/>
        </p:blipFill>
        <p:spPr>
          <a:xfrm>
            <a:off x="4007934" y="385895"/>
            <a:ext cx="3770648" cy="186940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96" y="1032480"/>
            <a:ext cx="3804453" cy="146189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/>
          <a:srcRect b="84514"/>
          <a:stretch/>
        </p:blipFill>
        <p:spPr>
          <a:xfrm>
            <a:off x="62696" y="5765924"/>
            <a:ext cx="3770648" cy="351421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7934" y="2360072"/>
            <a:ext cx="3770648" cy="1041965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7934" y="3436008"/>
            <a:ext cx="3770648" cy="2184217"/>
          </a:xfrm>
          <a:prstGeom prst="rect">
            <a:avLst/>
          </a:prstGeom>
        </p:spPr>
      </p:pic>
      <p:cxnSp>
        <p:nvCxnSpPr>
          <p:cNvPr id="14" name="直線コネクタ 13"/>
          <p:cNvCxnSpPr/>
          <p:nvPr/>
        </p:nvCxnSpPr>
        <p:spPr>
          <a:xfrm flipH="1">
            <a:off x="3935716" y="28690"/>
            <a:ext cx="0" cy="676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図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70885" y="28692"/>
            <a:ext cx="3645205" cy="3562234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19064" y="3590926"/>
            <a:ext cx="3548845" cy="3183602"/>
          </a:xfrm>
          <a:prstGeom prst="rect">
            <a:avLst/>
          </a:prstGeom>
        </p:spPr>
      </p:pic>
      <p:sp>
        <p:nvSpPr>
          <p:cNvPr id="17" name="四角形吹き出し 16"/>
          <p:cNvSpPr/>
          <p:nvPr/>
        </p:nvSpPr>
        <p:spPr>
          <a:xfrm>
            <a:off x="8010525" y="2195513"/>
            <a:ext cx="1400176" cy="298863"/>
          </a:xfrm>
          <a:prstGeom prst="wedgeRectCallout">
            <a:avLst>
              <a:gd name="adj1" fmla="val 55141"/>
              <a:gd name="adj2" fmla="val 27442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700" dirty="0"/>
              <a:t>正しい結果</a:t>
            </a:r>
            <a:r>
              <a:rPr lang="ja-JP" altLang="en-US" sz="700" dirty="0" smtClean="0"/>
              <a:t>が出る学習データについて重みを修正しない</a:t>
            </a:r>
            <a:r>
              <a:rPr lang="ja-JP" altLang="en-US" sz="700" dirty="0"/>
              <a:t>操作</a:t>
            </a:r>
            <a:endParaRPr kumimoji="1" lang="ja-JP" altLang="en-US" sz="700" dirty="0"/>
          </a:p>
        </p:txBody>
      </p:sp>
      <p:sp>
        <p:nvSpPr>
          <p:cNvPr id="18" name="四角形吹き出し 17"/>
          <p:cNvSpPr/>
          <p:nvPr/>
        </p:nvSpPr>
        <p:spPr>
          <a:xfrm>
            <a:off x="4075214" y="5876925"/>
            <a:ext cx="3992461" cy="447643"/>
          </a:xfrm>
          <a:prstGeom prst="wedgeRectCallout">
            <a:avLst>
              <a:gd name="adj1" fmla="val 56211"/>
              <a:gd name="adj2" fmla="val 42843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800" dirty="0" smtClean="0"/>
              <a:t>パーセプトロンは全学習データに対して正しい識別ができるまで停止しない．</a:t>
            </a:r>
            <a:endParaRPr kumimoji="1" lang="en-US" altLang="ja-JP" sz="800" dirty="0" smtClean="0"/>
          </a:p>
          <a:p>
            <a:pPr algn="ctr"/>
            <a:r>
              <a:rPr lang="en-US" altLang="ja-JP" sz="800" dirty="0" err="1" smtClean="0"/>
              <a:t>Widoraw</a:t>
            </a:r>
            <a:r>
              <a:rPr lang="en-US" altLang="ja-JP" sz="800" dirty="0" smtClean="0"/>
              <a:t>-Hoff</a:t>
            </a:r>
            <a:r>
              <a:rPr lang="ja-JP" altLang="en-US" sz="800" dirty="0"/>
              <a:t>の</a:t>
            </a:r>
            <a:r>
              <a:rPr lang="ja-JP" altLang="en-US" sz="800" dirty="0" smtClean="0"/>
              <a:t>学習規則が停止することと，線形分裏面が見つかることは無関係．</a:t>
            </a:r>
            <a:endParaRPr lang="en-US" altLang="ja-JP" sz="800" dirty="0" smtClean="0"/>
          </a:p>
          <a:p>
            <a:pPr algn="ctr"/>
            <a:r>
              <a:rPr lang="ja-JP" altLang="en-US" sz="800" dirty="0" smtClean="0"/>
              <a:t>誤差が小さくなるまで実行．</a:t>
            </a:r>
            <a:endParaRPr kumimoji="1" lang="ja-JP" altLang="en-US" sz="800" dirty="0"/>
          </a:p>
        </p:txBody>
      </p:sp>
      <p:sp>
        <p:nvSpPr>
          <p:cNvPr id="20" name="四角形吹き出し 19"/>
          <p:cNvSpPr/>
          <p:nvPr/>
        </p:nvSpPr>
        <p:spPr>
          <a:xfrm>
            <a:off x="4075214" y="5876925"/>
            <a:ext cx="3992461" cy="447643"/>
          </a:xfrm>
          <a:prstGeom prst="wedgeRectCallout">
            <a:avLst>
              <a:gd name="adj1" fmla="val 56211"/>
              <a:gd name="adj2" fmla="val 42843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800" dirty="0" smtClean="0"/>
              <a:t>パーセプトロンは全学習データに対して正しい識別ができるまで停止しない．</a:t>
            </a:r>
            <a:endParaRPr kumimoji="1" lang="en-US" altLang="ja-JP" sz="800" dirty="0" smtClean="0"/>
          </a:p>
          <a:p>
            <a:pPr algn="ctr"/>
            <a:r>
              <a:rPr lang="en-US" altLang="ja-JP" sz="800" dirty="0" err="1" smtClean="0"/>
              <a:t>Widoraw</a:t>
            </a:r>
            <a:r>
              <a:rPr lang="en-US" altLang="ja-JP" sz="800" dirty="0" smtClean="0"/>
              <a:t>-Hoff</a:t>
            </a:r>
            <a:r>
              <a:rPr lang="ja-JP" altLang="en-US" sz="800" dirty="0"/>
              <a:t>の</a:t>
            </a:r>
            <a:r>
              <a:rPr lang="ja-JP" altLang="en-US" sz="800" dirty="0" smtClean="0"/>
              <a:t>学習規則が停止することと，線形分裏面が見つかることは無関係．</a:t>
            </a:r>
            <a:endParaRPr lang="en-US" altLang="ja-JP" sz="800" dirty="0" smtClean="0"/>
          </a:p>
          <a:p>
            <a:pPr algn="ctr"/>
            <a:r>
              <a:rPr lang="ja-JP" altLang="en-US" sz="800" dirty="0" smtClean="0"/>
              <a:t>誤差が小さくなるまで実行．</a:t>
            </a:r>
            <a:endParaRPr kumimoji="1" lang="ja-JP" altLang="en-US" sz="800" dirty="0"/>
          </a:p>
        </p:txBody>
      </p:sp>
      <p:sp>
        <p:nvSpPr>
          <p:cNvPr id="21" name="正方形/長方形 20"/>
          <p:cNvSpPr/>
          <p:nvPr/>
        </p:nvSpPr>
        <p:spPr>
          <a:xfrm>
            <a:off x="2921965" y="3784373"/>
            <a:ext cx="198000" cy="138558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2486999" y="3953883"/>
            <a:ext cx="198000" cy="138558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067774" y="5414963"/>
            <a:ext cx="1770676" cy="702381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055389" y="1253767"/>
            <a:ext cx="129994" cy="16511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5603076" y="1169627"/>
            <a:ext cx="302423" cy="33339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6308902" y="1169627"/>
            <a:ext cx="792000" cy="33339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595424" y="1538921"/>
            <a:ext cx="756000" cy="33339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リーフォーム 27"/>
          <p:cNvSpPr/>
          <p:nvPr/>
        </p:nvSpPr>
        <p:spPr>
          <a:xfrm>
            <a:off x="2833688" y="1428750"/>
            <a:ext cx="2305050" cy="4372508"/>
          </a:xfrm>
          <a:custGeom>
            <a:avLst/>
            <a:gdLst>
              <a:gd name="connsiteX0" fmla="*/ 0 w 2305050"/>
              <a:gd name="connsiteY0" fmla="*/ 4348163 h 4372508"/>
              <a:gd name="connsiteX1" fmla="*/ 128587 w 2305050"/>
              <a:gd name="connsiteY1" fmla="*/ 4352925 h 4372508"/>
              <a:gd name="connsiteX2" fmla="*/ 642937 w 2305050"/>
              <a:gd name="connsiteY2" fmla="*/ 4133850 h 4372508"/>
              <a:gd name="connsiteX3" fmla="*/ 1095375 w 2305050"/>
              <a:gd name="connsiteY3" fmla="*/ 3914775 h 4372508"/>
              <a:gd name="connsiteX4" fmla="*/ 1123950 w 2305050"/>
              <a:gd name="connsiteY4" fmla="*/ 2319338 h 4372508"/>
              <a:gd name="connsiteX5" fmla="*/ 1066800 w 2305050"/>
              <a:gd name="connsiteY5" fmla="*/ 1000125 h 4372508"/>
              <a:gd name="connsiteX6" fmla="*/ 1147762 w 2305050"/>
              <a:gd name="connsiteY6" fmla="*/ 357188 h 4372508"/>
              <a:gd name="connsiteX7" fmla="*/ 1757362 w 2305050"/>
              <a:gd name="connsiteY7" fmla="*/ 228600 h 4372508"/>
              <a:gd name="connsiteX8" fmla="*/ 2209800 w 2305050"/>
              <a:gd name="connsiteY8" fmla="*/ 152400 h 4372508"/>
              <a:gd name="connsiteX9" fmla="*/ 2305050 w 2305050"/>
              <a:gd name="connsiteY9" fmla="*/ 0 h 4372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05050" h="4372508">
                <a:moveTo>
                  <a:pt x="0" y="4348163"/>
                </a:moveTo>
                <a:cubicBezTo>
                  <a:pt x="10715" y="4368403"/>
                  <a:pt x="21431" y="4388644"/>
                  <a:pt x="128587" y="4352925"/>
                </a:cubicBezTo>
                <a:cubicBezTo>
                  <a:pt x="235743" y="4317206"/>
                  <a:pt x="481806" y="4206875"/>
                  <a:pt x="642937" y="4133850"/>
                </a:cubicBezTo>
                <a:cubicBezTo>
                  <a:pt x="804068" y="4060825"/>
                  <a:pt x="1015206" y="4217194"/>
                  <a:pt x="1095375" y="3914775"/>
                </a:cubicBezTo>
                <a:cubicBezTo>
                  <a:pt x="1175544" y="3612356"/>
                  <a:pt x="1128713" y="2805113"/>
                  <a:pt x="1123950" y="2319338"/>
                </a:cubicBezTo>
                <a:cubicBezTo>
                  <a:pt x="1119188" y="1833563"/>
                  <a:pt x="1062831" y="1327150"/>
                  <a:pt x="1066800" y="1000125"/>
                </a:cubicBezTo>
                <a:cubicBezTo>
                  <a:pt x="1070769" y="673100"/>
                  <a:pt x="1032668" y="485775"/>
                  <a:pt x="1147762" y="357188"/>
                </a:cubicBezTo>
                <a:cubicBezTo>
                  <a:pt x="1262856" y="228601"/>
                  <a:pt x="1580356" y="262731"/>
                  <a:pt x="1757362" y="228600"/>
                </a:cubicBezTo>
                <a:cubicBezTo>
                  <a:pt x="1934368" y="194469"/>
                  <a:pt x="2118519" y="190500"/>
                  <a:pt x="2209800" y="152400"/>
                </a:cubicBezTo>
                <a:cubicBezTo>
                  <a:pt x="2301081" y="114300"/>
                  <a:pt x="2303065" y="57150"/>
                  <a:pt x="2305050" y="0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5340136" y="1532736"/>
            <a:ext cx="72000" cy="33339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5333326" y="1169627"/>
            <a:ext cx="72000" cy="33339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047755" y="1169627"/>
            <a:ext cx="72000" cy="33339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5671767" y="4368216"/>
            <a:ext cx="828000" cy="3600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786121" y="5119126"/>
            <a:ext cx="828000" cy="3600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4382948" y="3427065"/>
            <a:ext cx="750041" cy="138558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8778737" y="316616"/>
            <a:ext cx="576000" cy="138558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377366" y="2362354"/>
            <a:ext cx="468000" cy="138558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8896263" y="902484"/>
            <a:ext cx="576000" cy="138558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0329776" y="6474609"/>
            <a:ext cx="576000" cy="138558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9457974" y="5541420"/>
            <a:ext cx="576000" cy="138558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0191026" y="6313248"/>
            <a:ext cx="630000" cy="138558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9130263" y="6479584"/>
            <a:ext cx="630000" cy="138558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8403604" y="2347093"/>
            <a:ext cx="162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752692" y="2361382"/>
            <a:ext cx="162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9798145" y="5191126"/>
            <a:ext cx="72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9798145" y="5385414"/>
            <a:ext cx="72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0130312" y="5190152"/>
            <a:ext cx="72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0130312" y="5384440"/>
            <a:ext cx="72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62696" y="98750"/>
            <a:ext cx="1243649" cy="217866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8724901" y="50744"/>
            <a:ext cx="1044000" cy="18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8541789" y="721685"/>
            <a:ext cx="803422" cy="138558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5602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2" y="1"/>
            <a:ext cx="3927982" cy="205950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2" y="2059505"/>
            <a:ext cx="3927982" cy="193700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t="60530"/>
          <a:stretch/>
        </p:blipFill>
        <p:spPr>
          <a:xfrm>
            <a:off x="4184764" y="63052"/>
            <a:ext cx="4059227" cy="193340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t="1" b="39964"/>
          <a:stretch/>
        </p:blipFill>
        <p:spPr>
          <a:xfrm>
            <a:off x="57654" y="3996510"/>
            <a:ext cx="3923500" cy="284244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8516" y="1996454"/>
            <a:ext cx="4091721" cy="4452938"/>
          </a:xfrm>
          <a:prstGeom prst="rect">
            <a:avLst/>
          </a:prstGeom>
        </p:spPr>
      </p:pic>
      <p:cxnSp>
        <p:nvCxnSpPr>
          <p:cNvPr id="8" name="直線コネクタ 7"/>
          <p:cNvCxnSpPr/>
          <p:nvPr/>
        </p:nvCxnSpPr>
        <p:spPr>
          <a:xfrm flipH="1">
            <a:off x="4033114" y="28690"/>
            <a:ext cx="0" cy="676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1329366" y="1705862"/>
            <a:ext cx="342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888535" y="1350262"/>
            <a:ext cx="720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418874" y="23977"/>
            <a:ext cx="612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587274" y="5035216"/>
            <a:ext cx="198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489951" y="6071644"/>
            <a:ext cx="198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406580" y="6552288"/>
            <a:ext cx="227203" cy="2600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782146" y="3347786"/>
            <a:ext cx="72000" cy="10661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732834" y="3347786"/>
            <a:ext cx="144000" cy="10661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066465" y="1698047"/>
            <a:ext cx="1152000" cy="10661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7230588" y="78670"/>
            <a:ext cx="21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7703420" y="246116"/>
            <a:ext cx="288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161083" y="1050884"/>
            <a:ext cx="21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15028" y="3284653"/>
            <a:ext cx="2839372" cy="23311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255100" y="1332644"/>
            <a:ext cx="2584862" cy="1440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>
            <a:stCxn id="22" idx="3"/>
            <a:endCxn id="23" idx="1"/>
          </p:cNvCxnSpPr>
          <p:nvPr/>
        </p:nvCxnSpPr>
        <p:spPr>
          <a:xfrm flipV="1">
            <a:off x="3454400" y="1404644"/>
            <a:ext cx="800700" cy="19965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4998111" y="1996454"/>
            <a:ext cx="648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8110465" y="4657684"/>
            <a:ext cx="108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4176323" y="4845486"/>
            <a:ext cx="288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3232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2" y="1"/>
            <a:ext cx="3927982" cy="205950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2" y="2059505"/>
            <a:ext cx="3927982" cy="193700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t="60530"/>
          <a:stretch/>
        </p:blipFill>
        <p:spPr>
          <a:xfrm>
            <a:off x="4184764" y="63052"/>
            <a:ext cx="4059227" cy="193340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t="1" b="39964"/>
          <a:stretch/>
        </p:blipFill>
        <p:spPr>
          <a:xfrm>
            <a:off x="57654" y="3996510"/>
            <a:ext cx="3923500" cy="284244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8516" y="1996454"/>
            <a:ext cx="4091721" cy="4452938"/>
          </a:xfrm>
          <a:prstGeom prst="rect">
            <a:avLst/>
          </a:prstGeom>
        </p:spPr>
      </p:pic>
      <p:cxnSp>
        <p:nvCxnSpPr>
          <p:cNvPr id="8" name="直線コネクタ 7"/>
          <p:cNvCxnSpPr/>
          <p:nvPr/>
        </p:nvCxnSpPr>
        <p:spPr>
          <a:xfrm flipH="1">
            <a:off x="4033114" y="28690"/>
            <a:ext cx="0" cy="676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615028" y="3284653"/>
            <a:ext cx="2839372" cy="233114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4255100" y="1332644"/>
            <a:ext cx="2584862" cy="1440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/>
          <p:cNvCxnSpPr>
            <a:stCxn id="10" idx="3"/>
            <a:endCxn id="11" idx="1"/>
          </p:cNvCxnSpPr>
          <p:nvPr/>
        </p:nvCxnSpPr>
        <p:spPr>
          <a:xfrm flipV="1">
            <a:off x="3454400" y="1404644"/>
            <a:ext cx="800700" cy="19965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1329366" y="1705862"/>
            <a:ext cx="342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888535" y="1350262"/>
            <a:ext cx="720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18874" y="23977"/>
            <a:ext cx="612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587274" y="5035216"/>
            <a:ext cx="198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474321" y="6071644"/>
            <a:ext cx="108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406580" y="6552288"/>
            <a:ext cx="227203" cy="26003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782146" y="3347786"/>
            <a:ext cx="72000" cy="10661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732834" y="3347786"/>
            <a:ext cx="144000" cy="10661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7066465" y="1698047"/>
            <a:ext cx="1152000" cy="10661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7230588" y="78670"/>
            <a:ext cx="216000" cy="144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7703420" y="246116"/>
            <a:ext cx="288000" cy="144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137638" y="1050884"/>
            <a:ext cx="108000" cy="144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998111" y="1996454"/>
            <a:ext cx="648000" cy="144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8110465" y="4657684"/>
            <a:ext cx="108000" cy="144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176323" y="4845486"/>
            <a:ext cx="288000" cy="144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9453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871</TotalTime>
  <Words>491</Words>
  <Application>Microsoft Office PowerPoint</Application>
  <PresentationFormat>ワイド画面</PresentationFormat>
  <Paragraphs>114</Paragraphs>
  <Slides>23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29" baseType="lpstr">
      <vt:lpstr>ＭＳ Ｐゴシック</vt:lpstr>
      <vt:lpstr>Arial</vt:lpstr>
      <vt:lpstr>Calibri</vt:lpstr>
      <vt:lpstr>Calibri Light</vt:lpstr>
      <vt:lpstr>Times New Roman</vt:lpstr>
      <vt:lpstr>Office テーマ</vt:lpstr>
      <vt:lpstr>音声認識システムまとめ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音声認識システムまとめ</dc:title>
  <dc:creator>morita</dc:creator>
  <cp:lastModifiedBy>森田 賢</cp:lastModifiedBy>
  <cp:revision>507</cp:revision>
  <dcterms:created xsi:type="dcterms:W3CDTF">2016-01-12T11:44:00Z</dcterms:created>
  <dcterms:modified xsi:type="dcterms:W3CDTF">2016-01-15T04:08:09Z</dcterms:modified>
</cp:coreProperties>
</file>